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5" r:id="rId9"/>
    <p:sldId id="266" r:id="rId10"/>
    <p:sldId id="267" r:id="rId11"/>
    <p:sldId id="269" r:id="rId12"/>
    <p:sldId id="268" r:id="rId13"/>
    <p:sldId id="270" r:id="rId14"/>
    <p:sldId id="271" r:id="rId15"/>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3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1:36:39.153"/>
    </inkml:context>
    <inkml:brush xml:id="br0">
      <inkml:brushProperty name="width" value="0.035" units="cm"/>
      <inkml:brushProperty name="height" value="0.035" units="cm"/>
    </inkml:brush>
  </inkml:definitions>
  <inkml:trace contextRef="#ctx0" brushRef="#br0">1040 27 24575,'-36'2'0,"-48"8"0,61-6 0,1-1 0,-1-1 0,0-1 0,0-1 0,0 0 0,-27-6 0,-22-5 0,-106-3 0,58 7 0,-209-4-1365,296 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7T21:36:41.184"/>
    </inkml:context>
    <inkml:brush xml:id="br0">
      <inkml:brushProperty name="width" value="0.035" units="cm"/>
      <inkml:brushProperty name="height" value="0.035" units="cm"/>
    </inkml:brush>
  </inkml:definitions>
  <inkml:trace contextRef="#ctx0" brushRef="#br0">21 95 24575,'20'0'0,"0"0"0,36-7 0,-49 5 0,0 0 0,1 0 0,-1-1 0,0 1 0,0-2 0,-1 1 0,1-1 0,-1 0 0,0 0 0,10-9 0,-15 12 0,0 0 0,0 0 0,0 0 0,1 0 0,-1 0 0,-1-1 0,1 1 0,0 0 0,0-1 0,0 1 0,-1 0 0,1-1 0,0 1 0,-1-1 0,0 1 0,1-3 0,-1 4 0,0-1 0,0 0 0,0 1 0,-1-1 0,1 0 0,0 1 0,0-1 0,-1 0 0,1 1 0,0-1 0,-1 0 0,1 1 0,-1-1 0,1 1 0,-1-1 0,1 1 0,-1-1 0,1 1 0,-1-1 0,1 1 0,-1 0 0,0-1 0,1 1 0,-2-1 0,-2 0 0,1 0 0,-1-1 0,-1 2 0,1-1 0,0 0 0,0 1 0,0 0 0,0 0 0,0 0 0,-6 1 0,-5 1 0,-1 2 0,1-1 0,0 2 0,0 0 0,-20 11 0,31-15 0,1 1 0,0 0 0,0 0 0,0 1 0,0-1 0,0 1 0,0-1 0,1 1 0,-1 0 0,1 0 0,0 0 0,-3 5 0,4-5 0,0-1 0,1 0 0,-1 1 0,1-1 0,-1 1 0,1-1 0,0 0 0,0 1 0,0-1 0,0 1 0,1-1 0,-1 0 0,1 1 0,-1-1 0,1 0 0,0 1 0,0-1 0,0 0 0,0 0 0,0 0 0,3 4 0,0-2 0,-1 0 0,1 0 0,0 0 0,0 0 0,0-1 0,0 1 0,1-1 0,-1 0 0,1-1 0,9 5 0,60 18 0,-10-3 0,-3 12-1365,-45-24-5461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A3AF3-D795-460E-BC91-624D71A3F902}" type="datetimeFigureOut">
              <a:rPr lang="en-FI" smtClean="0"/>
              <a:t>28/06/2024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C59E5-B329-4531-B087-9B98F3C6A3C9}" type="slidenum">
              <a:rPr lang="en-FI" smtClean="0"/>
              <a:t>‹#›</a:t>
            </a:fld>
            <a:endParaRPr lang="en-FI"/>
          </a:p>
        </p:txBody>
      </p:sp>
    </p:spTree>
    <p:extLst>
      <p:ext uri="{BB962C8B-B14F-4D97-AF65-F5344CB8AC3E}">
        <p14:creationId xmlns:p14="http://schemas.microsoft.com/office/powerpoint/2010/main" val="338111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62CC59E5-B329-4531-B087-9B98F3C6A3C9}" type="slidenum">
              <a:rPr lang="en-FI" smtClean="0"/>
              <a:t>11</a:t>
            </a:fld>
            <a:endParaRPr lang="en-FI"/>
          </a:p>
        </p:txBody>
      </p:sp>
    </p:spTree>
    <p:extLst>
      <p:ext uri="{BB962C8B-B14F-4D97-AF65-F5344CB8AC3E}">
        <p14:creationId xmlns:p14="http://schemas.microsoft.com/office/powerpoint/2010/main" val="248493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B1B2-D631-B5F4-9012-7F4D7C63F03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55611447-7C9F-902C-E57A-D8709A405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A259D4DB-A002-B865-112B-598546577C4A}"/>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8E990926-7871-1411-AF84-3BFE943F858D}"/>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0A62A3DB-F929-3455-B862-2AA16EC0DC9D}"/>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425867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D71E-710A-204D-BB39-A6CB64EBEAD6}"/>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39E0CB3-31C3-A404-2CBF-FC0D6DFC0D5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25E6A143-62F5-7A55-203B-295F92B7CDB9}"/>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FF6FA4A1-2BBA-3608-2958-89A6E9561021}"/>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0109731B-A798-E1CE-4FF2-9978F1374A4D}"/>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278328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2C194-1970-1667-B11F-4E6BC6E017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EB93CD09-6946-05D4-1B22-76F0755069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50CA1B5-835C-8BA4-9E67-157BF17DAA4A}"/>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A14E9EA3-718D-F5D1-62C3-B82866CC19E4}"/>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FB4EC27A-597E-09AB-9102-3DB4B1B41A46}"/>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409907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454B-AE92-4B57-26EF-798CDDAE0493}"/>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8828BED8-686F-90CC-A811-CC36F83E58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8F792E04-DA70-9011-71A2-44EFBDF40146}"/>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01C4B45C-553A-EB09-09C1-A3820A6D0A61}"/>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87E0A39-57EB-A136-67DE-4F5353783701}"/>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386757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4B5F-73F5-EF76-FDB8-17BCF1C935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5B51ECA7-8394-EE85-B640-EEFF1753DB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D9FECB-38DF-4E89-DEE5-A86102A3924C}"/>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5B7DE98A-2F51-A437-7441-990C3F50D0CB}"/>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FA68209-A3A4-364E-0AC7-B1B62F9420C5}"/>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137023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A632-BD6A-76CA-70A1-EA0813A0D6F6}"/>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260AE4AB-1D4E-530B-BE4D-0EA1F99670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8BA692BB-50DB-E436-09D5-70248616CF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3C88CD7A-FA6C-862F-C7FE-B636E46351F5}"/>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6" name="Footer Placeholder 5">
            <a:extLst>
              <a:ext uri="{FF2B5EF4-FFF2-40B4-BE49-F238E27FC236}">
                <a16:creationId xmlns:a16="http://schemas.microsoft.com/office/drawing/2014/main" id="{A7E15E13-8214-8D0F-363B-568AD4935FFA}"/>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86347FD1-1934-4CB7-83AF-934006C5CA06}"/>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21754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91A4-22C6-FB7E-7920-DC18407BBD7E}"/>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103841B8-4E2C-F89B-2FCD-44D8A67B0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149205-B395-06E2-FDFE-D1DE9A69928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7E8F09CA-035A-5538-6594-4B6640528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D5CC2E4-AF3E-D2EE-4436-3BEAA08EEB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E2595D38-1A9E-75DC-E9FF-B39E4EEDC7E3}"/>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8" name="Footer Placeholder 7">
            <a:extLst>
              <a:ext uri="{FF2B5EF4-FFF2-40B4-BE49-F238E27FC236}">
                <a16:creationId xmlns:a16="http://schemas.microsoft.com/office/drawing/2014/main" id="{CC1ACEF6-6BA1-81BA-DAA2-F6D4B440A8CE}"/>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4F29054E-550E-7F1C-8E58-C7FD008CFF41}"/>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197310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9A63-C2E1-85D2-1279-799673772415}"/>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A6EB4D9A-8D69-47A6-3B50-10153105303F}"/>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4" name="Footer Placeholder 3">
            <a:extLst>
              <a:ext uri="{FF2B5EF4-FFF2-40B4-BE49-F238E27FC236}">
                <a16:creationId xmlns:a16="http://schemas.microsoft.com/office/drawing/2014/main" id="{186CB49C-790F-6515-B21B-44602DF291CC}"/>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5B96B640-DE79-7860-9882-27D455E57431}"/>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1155439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8A0C0-0159-4DE5-5309-F967DF4D82CE}"/>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3" name="Footer Placeholder 2">
            <a:extLst>
              <a:ext uri="{FF2B5EF4-FFF2-40B4-BE49-F238E27FC236}">
                <a16:creationId xmlns:a16="http://schemas.microsoft.com/office/drawing/2014/main" id="{BE2380E8-9D4F-6736-B92F-E34C57ED5AE2}"/>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8FE633A3-3C09-2368-A0CB-4DE937D56A23}"/>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176113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6363-802B-39C2-046D-A06A6BDE93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3699D041-A17A-CD38-C5F2-8985EC517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B4EB304E-A497-ED6C-2ED7-BD45068CA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B29D0A-4DFC-3E31-292F-DFF7A3042FE2}"/>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6" name="Footer Placeholder 5">
            <a:extLst>
              <a:ext uri="{FF2B5EF4-FFF2-40B4-BE49-F238E27FC236}">
                <a16:creationId xmlns:a16="http://schemas.microsoft.com/office/drawing/2014/main" id="{D65ACA76-885F-1C60-2DF7-CB397570C8B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F2B7AC62-5D29-3736-5142-9590B7223AA7}"/>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92849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A773-7632-35D9-3E56-BEC3ADCAC6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3950FE41-7EA8-D512-5119-DECC2B5EF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876CA3C3-A2CF-A73F-7257-FE5AB7C31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70C6F9-D021-2896-7169-584E77611EFF}"/>
              </a:ext>
            </a:extLst>
          </p:cNvPr>
          <p:cNvSpPr>
            <a:spLocks noGrp="1"/>
          </p:cNvSpPr>
          <p:nvPr>
            <p:ph type="dt" sz="half" idx="10"/>
          </p:nvPr>
        </p:nvSpPr>
        <p:spPr/>
        <p:txBody>
          <a:bodyPr/>
          <a:lstStyle/>
          <a:p>
            <a:fld id="{39548F11-B8FA-4178-962A-26629E5FF964}" type="datetimeFigureOut">
              <a:rPr lang="en-FI" smtClean="0"/>
              <a:t>28/06/2024</a:t>
            </a:fld>
            <a:endParaRPr lang="en-FI"/>
          </a:p>
        </p:txBody>
      </p:sp>
      <p:sp>
        <p:nvSpPr>
          <p:cNvPr id="6" name="Footer Placeholder 5">
            <a:extLst>
              <a:ext uri="{FF2B5EF4-FFF2-40B4-BE49-F238E27FC236}">
                <a16:creationId xmlns:a16="http://schemas.microsoft.com/office/drawing/2014/main" id="{4B4EDA31-CFED-CDAB-B796-681BA259D2FE}"/>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6EBFC509-7D67-2AB9-8918-2C61AC37E983}"/>
              </a:ext>
            </a:extLst>
          </p:cNvPr>
          <p:cNvSpPr>
            <a:spLocks noGrp="1"/>
          </p:cNvSpPr>
          <p:nvPr>
            <p:ph type="sldNum" sz="quarter" idx="12"/>
          </p:nvPr>
        </p:nvSpPr>
        <p:spPr/>
        <p:txBody>
          <a:bodyPr/>
          <a:lstStyle/>
          <a:p>
            <a:fld id="{0E96A7CD-814F-4C20-88FE-9D50C002B2B4}" type="slidenum">
              <a:rPr lang="en-FI" smtClean="0"/>
              <a:t>‹#›</a:t>
            </a:fld>
            <a:endParaRPr lang="en-FI"/>
          </a:p>
        </p:txBody>
      </p:sp>
    </p:spTree>
    <p:extLst>
      <p:ext uri="{BB962C8B-B14F-4D97-AF65-F5344CB8AC3E}">
        <p14:creationId xmlns:p14="http://schemas.microsoft.com/office/powerpoint/2010/main" val="59049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595B0-A55F-D4E9-407E-9ABA3CB9D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47EA9CD6-8F69-ADBE-2357-FBD04744A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CC0E407E-CD1F-1492-EDAD-B75038E05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548F11-B8FA-4178-962A-26629E5FF964}" type="datetimeFigureOut">
              <a:rPr lang="en-FI" smtClean="0"/>
              <a:t>28/06/2024</a:t>
            </a:fld>
            <a:endParaRPr lang="en-FI"/>
          </a:p>
        </p:txBody>
      </p:sp>
      <p:sp>
        <p:nvSpPr>
          <p:cNvPr id="5" name="Footer Placeholder 4">
            <a:extLst>
              <a:ext uri="{FF2B5EF4-FFF2-40B4-BE49-F238E27FC236}">
                <a16:creationId xmlns:a16="http://schemas.microsoft.com/office/drawing/2014/main" id="{CDD7DC41-5F2A-F943-0125-E178F6D53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I"/>
          </a:p>
        </p:txBody>
      </p:sp>
      <p:sp>
        <p:nvSpPr>
          <p:cNvPr id="6" name="Slide Number Placeholder 5">
            <a:extLst>
              <a:ext uri="{FF2B5EF4-FFF2-40B4-BE49-F238E27FC236}">
                <a16:creationId xmlns:a16="http://schemas.microsoft.com/office/drawing/2014/main" id="{431CEAAB-388B-91BD-8954-52A815068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96A7CD-814F-4C20-88FE-9D50C002B2B4}" type="slidenum">
              <a:rPr lang="en-FI" smtClean="0"/>
              <a:t>‹#›</a:t>
            </a:fld>
            <a:endParaRPr lang="en-FI"/>
          </a:p>
        </p:txBody>
      </p:sp>
    </p:spTree>
    <p:extLst>
      <p:ext uri="{BB962C8B-B14F-4D97-AF65-F5344CB8AC3E}">
        <p14:creationId xmlns:p14="http://schemas.microsoft.com/office/powerpoint/2010/main" val="225031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andomnerdtutorials.com/esp32-pinout-reference-gpios/"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8312-5FA2-3086-F20B-3B7F7B8BF096}"/>
              </a:ext>
            </a:extLst>
          </p:cNvPr>
          <p:cNvSpPr>
            <a:spLocks noGrp="1"/>
          </p:cNvSpPr>
          <p:nvPr>
            <p:ph type="ctrTitle"/>
          </p:nvPr>
        </p:nvSpPr>
        <p:spPr/>
        <p:txBody>
          <a:bodyPr/>
          <a:lstStyle/>
          <a:p>
            <a:r>
              <a:rPr lang="en-GB" dirty="0"/>
              <a:t>Embedded System</a:t>
            </a:r>
            <a:endParaRPr lang="en-FI" dirty="0"/>
          </a:p>
        </p:txBody>
      </p:sp>
      <p:sp>
        <p:nvSpPr>
          <p:cNvPr id="3" name="Subtitle 2">
            <a:extLst>
              <a:ext uri="{FF2B5EF4-FFF2-40B4-BE49-F238E27FC236}">
                <a16:creationId xmlns:a16="http://schemas.microsoft.com/office/drawing/2014/main" id="{983EDF25-CC21-C6CB-EF66-DED75363EFC5}"/>
              </a:ext>
            </a:extLst>
          </p:cNvPr>
          <p:cNvSpPr>
            <a:spLocks noGrp="1"/>
          </p:cNvSpPr>
          <p:nvPr>
            <p:ph type="subTitle" idx="1"/>
          </p:nvPr>
        </p:nvSpPr>
        <p:spPr>
          <a:xfrm>
            <a:off x="1524000" y="3611182"/>
            <a:ext cx="9144000" cy="1655762"/>
          </a:xfrm>
        </p:spPr>
        <p:txBody>
          <a:bodyPr/>
          <a:lstStyle/>
          <a:p>
            <a:r>
              <a:rPr lang="en-GB" dirty="0"/>
              <a:t>Input Power Circuit </a:t>
            </a:r>
          </a:p>
          <a:p>
            <a:endParaRPr lang="en-FI" dirty="0"/>
          </a:p>
        </p:txBody>
      </p:sp>
    </p:spTree>
    <p:extLst>
      <p:ext uri="{BB962C8B-B14F-4D97-AF65-F5344CB8AC3E}">
        <p14:creationId xmlns:p14="http://schemas.microsoft.com/office/powerpoint/2010/main" val="2802509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A8ECD-6437-BB5E-CDAC-FB97DA072C12}"/>
              </a:ext>
            </a:extLst>
          </p:cNvPr>
          <p:cNvSpPr txBox="1"/>
          <p:nvPr/>
        </p:nvSpPr>
        <p:spPr>
          <a:xfrm>
            <a:off x="100584" y="173736"/>
            <a:ext cx="7891272" cy="6740307"/>
          </a:xfrm>
          <a:prstGeom prst="rect">
            <a:avLst/>
          </a:prstGeom>
          <a:noFill/>
        </p:spPr>
        <p:txBody>
          <a:bodyPr wrap="square" rtlCol="0">
            <a:spAutoFit/>
          </a:bodyPr>
          <a:lstStyle/>
          <a:p>
            <a:r>
              <a:rPr lang="en-GB" dirty="0"/>
              <a:t>Sound generation</a:t>
            </a:r>
          </a:p>
          <a:p>
            <a:r>
              <a:rPr lang="en-GB" dirty="0"/>
              <a:t>We have 2 options to use a normal speaker and use DAC and also may be amplifier </a:t>
            </a:r>
          </a:p>
          <a:p>
            <a:r>
              <a:rPr lang="en-GB" dirty="0"/>
              <a:t>So we can use Just a Buzzer which generate different sounds depending on the frequency </a:t>
            </a:r>
          </a:p>
          <a:p>
            <a:endParaRPr lang="en-GB" dirty="0"/>
          </a:p>
          <a:p>
            <a:r>
              <a:rPr lang="en-GB" dirty="0"/>
              <a:t>Let’s explain out Buzzer circuit </a:t>
            </a:r>
          </a:p>
          <a:p>
            <a:endParaRPr lang="en-GB" dirty="0"/>
          </a:p>
          <a:p>
            <a:pPr marL="285750" indent="-285750">
              <a:buFont typeface="Arial" panose="020B0604020202020204" pitchFamily="34" charset="0"/>
              <a:buChar char="•"/>
            </a:pPr>
            <a:r>
              <a:rPr lang="en-GB" dirty="0"/>
              <a:t>The Buzzer is including inside just a coil , so if we connect direct 5V continuous to it we will get a </a:t>
            </a:r>
            <a:r>
              <a:rPr lang="en-GB" dirty="0" err="1"/>
              <a:t>BeeeeB</a:t>
            </a:r>
            <a:r>
              <a:rPr lang="en-GB" dirty="0"/>
              <a:t> sound</a:t>
            </a:r>
          </a:p>
          <a:p>
            <a:pPr marL="285750" indent="-285750">
              <a:buFont typeface="Arial" panose="020B0604020202020204" pitchFamily="34" charset="0"/>
              <a:buChar char="•"/>
            </a:pPr>
            <a:r>
              <a:rPr lang="en-GB" dirty="0"/>
              <a:t>If we connect low input voltage for example 2.5 V , we will get same sound but with lower volume</a:t>
            </a:r>
          </a:p>
          <a:p>
            <a:pPr marL="285750" indent="-285750">
              <a:buFont typeface="Arial" panose="020B0604020202020204" pitchFamily="34" charset="0"/>
              <a:buChar char="•"/>
            </a:pPr>
            <a:r>
              <a:rPr lang="en-GB" dirty="0"/>
              <a:t>Question : How to change the sound generated from that Buzzer ?</a:t>
            </a:r>
          </a:p>
          <a:p>
            <a:r>
              <a:rPr lang="en-GB" dirty="0"/>
              <a:t>We can change it’s sound by changing the frequency ( Turn it On and Off with specific rate so we will have different sound for each frequency and for each PWM (Pulse Width Modulation ))</a:t>
            </a:r>
          </a:p>
          <a:p>
            <a:pPr marL="285750" indent="-285750">
              <a:buFont typeface="Arial" panose="020B0604020202020204" pitchFamily="34" charset="0"/>
              <a:buChar char="•"/>
            </a:pPr>
            <a:r>
              <a:rPr lang="en-GB" dirty="0"/>
              <a:t> We can fix PWM (Ton = 50%) but we can get different tones by different frequencies </a:t>
            </a:r>
          </a:p>
          <a:p>
            <a:pPr marL="285750" indent="-285750">
              <a:buFont typeface="Arial" panose="020B0604020202020204" pitchFamily="34" charset="0"/>
              <a:buChar char="•"/>
            </a:pPr>
            <a:r>
              <a:rPr lang="en-GB" dirty="0"/>
              <a:t>We design a driver , because we can’t connect the Buzzer directly to the controller , so we use transistor Q2 (2N2222A) to work as switch </a:t>
            </a:r>
          </a:p>
          <a:p>
            <a:pPr marL="285750" indent="-285750">
              <a:buFont typeface="Arial" panose="020B0604020202020204" pitchFamily="34" charset="0"/>
              <a:buChar char="•"/>
            </a:pPr>
            <a:r>
              <a:rPr lang="en-GB" dirty="0"/>
              <a:t>Use diode parallel to the transistor to be as flyback protection to the transistor from the Buzzer coil.</a:t>
            </a:r>
          </a:p>
          <a:p>
            <a:pPr marL="285750" indent="-285750">
              <a:buFont typeface="Arial" panose="020B0604020202020204" pitchFamily="34" charset="0"/>
              <a:buChar char="•"/>
            </a:pPr>
            <a:r>
              <a:rPr lang="en-GB" dirty="0"/>
              <a:t>We use a capacitor to filter the output signal to the buzzer from noise</a:t>
            </a:r>
          </a:p>
          <a:p>
            <a:pPr marL="285750" indent="-285750">
              <a:buFont typeface="Arial" panose="020B0604020202020204" pitchFamily="34" charset="0"/>
              <a:buChar char="•"/>
            </a:pPr>
            <a:r>
              <a:rPr lang="en-GB" dirty="0"/>
              <a:t>We use the resistance to limits base current to protect the transistor.</a:t>
            </a:r>
          </a:p>
        </p:txBody>
      </p:sp>
      <p:pic>
        <p:nvPicPr>
          <p:cNvPr id="4" name="Picture 3">
            <a:extLst>
              <a:ext uri="{FF2B5EF4-FFF2-40B4-BE49-F238E27FC236}">
                <a16:creationId xmlns:a16="http://schemas.microsoft.com/office/drawing/2014/main" id="{C22CA9B3-CF77-1C1D-89CB-8E2DEF25D87E}"/>
              </a:ext>
            </a:extLst>
          </p:cNvPr>
          <p:cNvPicPr>
            <a:picLocks noChangeAspect="1"/>
          </p:cNvPicPr>
          <p:nvPr/>
        </p:nvPicPr>
        <p:blipFill>
          <a:blip r:embed="rId2"/>
          <a:stretch>
            <a:fillRect/>
          </a:stretch>
        </p:blipFill>
        <p:spPr>
          <a:xfrm>
            <a:off x="8592220" y="476716"/>
            <a:ext cx="2829320" cy="2514951"/>
          </a:xfrm>
          <a:prstGeom prst="rect">
            <a:avLst/>
          </a:prstGeom>
        </p:spPr>
      </p:pic>
      <p:sp>
        <p:nvSpPr>
          <p:cNvPr id="3" name="TextBox 2">
            <a:extLst>
              <a:ext uri="{FF2B5EF4-FFF2-40B4-BE49-F238E27FC236}">
                <a16:creationId xmlns:a16="http://schemas.microsoft.com/office/drawing/2014/main" id="{50C56372-127C-C1F9-DF92-5989386AF4A2}"/>
              </a:ext>
            </a:extLst>
          </p:cNvPr>
          <p:cNvSpPr txBox="1"/>
          <p:nvPr/>
        </p:nvSpPr>
        <p:spPr>
          <a:xfrm>
            <a:off x="7991856" y="3273552"/>
            <a:ext cx="4023360" cy="646331"/>
          </a:xfrm>
          <a:prstGeom prst="rect">
            <a:avLst/>
          </a:prstGeom>
          <a:noFill/>
        </p:spPr>
        <p:txBody>
          <a:bodyPr wrap="square" rtlCol="0">
            <a:spAutoFit/>
          </a:bodyPr>
          <a:lstStyle/>
          <a:p>
            <a:r>
              <a:rPr lang="en-GB" dirty="0"/>
              <a:t>We control the frequency to have a specific tone by ESP32</a:t>
            </a:r>
            <a:endParaRPr lang="en-FI" dirty="0"/>
          </a:p>
        </p:txBody>
      </p:sp>
    </p:spTree>
    <p:extLst>
      <p:ext uri="{BB962C8B-B14F-4D97-AF65-F5344CB8AC3E}">
        <p14:creationId xmlns:p14="http://schemas.microsoft.com/office/powerpoint/2010/main" val="392530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EF0D7-93A4-A28A-0B0C-B59A18F324C1}"/>
              </a:ext>
            </a:extLst>
          </p:cNvPr>
          <p:cNvSpPr txBox="1"/>
          <p:nvPr/>
        </p:nvSpPr>
        <p:spPr>
          <a:xfrm>
            <a:off x="155448" y="155448"/>
            <a:ext cx="7372188" cy="6740307"/>
          </a:xfrm>
          <a:prstGeom prst="rect">
            <a:avLst/>
          </a:prstGeom>
          <a:noFill/>
        </p:spPr>
        <p:txBody>
          <a:bodyPr wrap="square" rtlCol="0">
            <a:spAutoFit/>
          </a:bodyPr>
          <a:lstStyle/>
          <a:p>
            <a:r>
              <a:rPr lang="en-GB" dirty="0"/>
              <a:t>Sound Input /Microphone</a:t>
            </a:r>
          </a:p>
          <a:p>
            <a:endParaRPr lang="en-GB" dirty="0"/>
          </a:p>
          <a:p>
            <a:pPr marL="342900" indent="-342900">
              <a:buFont typeface="+mj-lt"/>
              <a:buAutoNum type="arabicPeriod"/>
            </a:pPr>
            <a:r>
              <a:rPr lang="en-GB" dirty="0"/>
              <a:t>We can use the Mic. That we Choose before (INMP441 ) and connect it to the ESP32</a:t>
            </a:r>
          </a:p>
          <a:p>
            <a:pPr marL="342900" indent="-342900">
              <a:buFont typeface="+mj-lt"/>
              <a:buAutoNum type="arabicPeriod"/>
            </a:pPr>
            <a:r>
              <a:rPr lang="en-GB" dirty="0"/>
              <a:t>We can Choose Like Clap recognize microphone </a:t>
            </a:r>
          </a:p>
          <a:p>
            <a:pPr marL="285750" indent="-285750">
              <a:buFont typeface="Arial" panose="020B0604020202020204" pitchFamily="34" charset="0"/>
              <a:buChar char="•"/>
            </a:pPr>
            <a:r>
              <a:rPr lang="en-GB" dirty="0"/>
              <a:t>We use Microphone condenser (Some of types have Polarity and other have no Polarity) </a:t>
            </a:r>
          </a:p>
          <a:p>
            <a:pPr marL="285750" indent="-285750">
              <a:buFont typeface="Arial" panose="020B0604020202020204" pitchFamily="34" charset="0"/>
              <a:buChar char="•"/>
            </a:pPr>
            <a:r>
              <a:rPr lang="en-GB" dirty="0"/>
              <a:t>The maximum output of the condenser is 1V (The peak voltage from the Mic. When clap is 200mV, so we need to amplify that output)</a:t>
            </a:r>
          </a:p>
          <a:p>
            <a:pPr marL="285750" indent="-285750">
              <a:buFont typeface="Arial" panose="020B0604020202020204" pitchFamily="34" charset="0"/>
              <a:buChar char="•"/>
            </a:pPr>
            <a:r>
              <a:rPr lang="en-GB" dirty="0"/>
              <a:t>We can use the second channel of the </a:t>
            </a:r>
            <a:r>
              <a:rPr lang="en-GB" dirty="0" err="1"/>
              <a:t>Op.Amp</a:t>
            </a:r>
            <a:r>
              <a:rPr lang="en-GB" dirty="0"/>
              <a:t> we used the first channel as source follower in battery level indicator</a:t>
            </a:r>
          </a:p>
          <a:p>
            <a:pPr marL="285750" indent="-285750">
              <a:buFont typeface="Arial" panose="020B0604020202020204" pitchFamily="34" charset="0"/>
              <a:buChar char="•"/>
            </a:pPr>
            <a:r>
              <a:rPr lang="en-GB" dirty="0"/>
              <a:t>We use the second amplifier (LM358) channel to amplify the clapping sound</a:t>
            </a:r>
          </a:p>
          <a:p>
            <a:pPr marL="285750" indent="-285750">
              <a:buFont typeface="Arial" panose="020B0604020202020204" pitchFamily="34" charset="0"/>
              <a:buChar char="•"/>
            </a:pPr>
            <a:r>
              <a:rPr lang="en-GB" dirty="0"/>
              <a:t> We use a capacitor in series to block DC signal (Noise ) and AC signal pass through the capacitor</a:t>
            </a:r>
          </a:p>
          <a:p>
            <a:pPr marL="285750" indent="-285750">
              <a:buFont typeface="Arial" panose="020B0604020202020204" pitchFamily="34" charset="0"/>
              <a:buChar char="•"/>
            </a:pPr>
            <a:r>
              <a:rPr lang="en-GB" dirty="0"/>
              <a:t>We used Potentiometer RP1 to change the Gain value (Amplifying Value ) inversely proportional with the gain.</a:t>
            </a:r>
          </a:p>
          <a:p>
            <a:pPr marL="285750" indent="-285750">
              <a:buFont typeface="Arial" panose="020B0604020202020204" pitchFamily="34" charset="0"/>
              <a:buChar char="•"/>
            </a:pPr>
            <a:r>
              <a:rPr lang="en-GB" dirty="0"/>
              <a:t>We use the 2 resistance R11 and R12 to shift our wave level to be at the +</a:t>
            </a:r>
            <a:r>
              <a:rPr lang="en-GB" dirty="0" err="1"/>
              <a:t>ve</a:t>
            </a:r>
            <a:r>
              <a:rPr lang="en-GB" dirty="0"/>
              <a:t> side (Like adding DC value to AC value , so we don’t have a –</a:t>
            </a:r>
            <a:r>
              <a:rPr lang="en-GB" dirty="0" err="1"/>
              <a:t>ve</a:t>
            </a:r>
            <a:r>
              <a:rPr lang="en-GB" dirty="0"/>
              <a:t> signal )</a:t>
            </a:r>
          </a:p>
          <a:p>
            <a:pPr marL="285750" indent="-285750">
              <a:buFont typeface="Arial" panose="020B0604020202020204" pitchFamily="34" charset="0"/>
              <a:buChar char="•"/>
            </a:pPr>
            <a:r>
              <a:rPr lang="en-GB" dirty="0"/>
              <a:t>The maximum output of the amplifier is 5V according to the supply voltage connected to it.</a:t>
            </a:r>
          </a:p>
          <a:p>
            <a:pPr marL="285750" indent="-285750">
              <a:buFont typeface="Arial" panose="020B0604020202020204" pitchFamily="34" charset="0"/>
              <a:buChar char="•"/>
            </a:pPr>
            <a:r>
              <a:rPr lang="en-GB" dirty="0"/>
              <a:t>We make a voltage divider at the output of the amplifier by R17 and R16 to be sure the input to ESP32 not exceed 3.3V</a:t>
            </a:r>
          </a:p>
        </p:txBody>
      </p:sp>
      <p:pic>
        <p:nvPicPr>
          <p:cNvPr id="4" name="Picture 3">
            <a:extLst>
              <a:ext uri="{FF2B5EF4-FFF2-40B4-BE49-F238E27FC236}">
                <a16:creationId xmlns:a16="http://schemas.microsoft.com/office/drawing/2014/main" id="{53B84E44-38D0-972F-C8B3-D744251B01FB}"/>
              </a:ext>
            </a:extLst>
          </p:cNvPr>
          <p:cNvPicPr>
            <a:picLocks noChangeAspect="1"/>
          </p:cNvPicPr>
          <p:nvPr/>
        </p:nvPicPr>
        <p:blipFill>
          <a:blip r:embed="rId3"/>
          <a:stretch>
            <a:fillRect/>
          </a:stretch>
        </p:blipFill>
        <p:spPr>
          <a:xfrm>
            <a:off x="9042400" y="404757"/>
            <a:ext cx="2807486" cy="3216006"/>
          </a:xfrm>
          <a:prstGeom prst="rect">
            <a:avLst/>
          </a:prstGeom>
        </p:spPr>
      </p:pic>
      <p:pic>
        <p:nvPicPr>
          <p:cNvPr id="6" name="Picture 5">
            <a:extLst>
              <a:ext uri="{FF2B5EF4-FFF2-40B4-BE49-F238E27FC236}">
                <a16:creationId xmlns:a16="http://schemas.microsoft.com/office/drawing/2014/main" id="{33BB5B7C-9FFD-7342-96ED-727A0C26ED95}"/>
              </a:ext>
            </a:extLst>
          </p:cNvPr>
          <p:cNvPicPr>
            <a:picLocks noChangeAspect="1"/>
          </p:cNvPicPr>
          <p:nvPr/>
        </p:nvPicPr>
        <p:blipFill>
          <a:blip r:embed="rId4"/>
          <a:stretch>
            <a:fillRect/>
          </a:stretch>
        </p:blipFill>
        <p:spPr>
          <a:xfrm>
            <a:off x="8377382" y="4100503"/>
            <a:ext cx="3560012" cy="2244879"/>
          </a:xfrm>
          <a:prstGeom prst="rect">
            <a:avLst/>
          </a:prstGeom>
        </p:spPr>
      </p:pic>
    </p:spTree>
    <p:extLst>
      <p:ext uri="{BB962C8B-B14F-4D97-AF65-F5344CB8AC3E}">
        <p14:creationId xmlns:p14="http://schemas.microsoft.com/office/powerpoint/2010/main" val="197859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A6C2F-474E-3296-DF00-769305196A7A}"/>
              </a:ext>
            </a:extLst>
          </p:cNvPr>
          <p:cNvSpPr txBox="1"/>
          <p:nvPr/>
        </p:nvSpPr>
        <p:spPr>
          <a:xfrm>
            <a:off x="301752" y="237744"/>
            <a:ext cx="7818120" cy="3416320"/>
          </a:xfrm>
          <a:prstGeom prst="rect">
            <a:avLst/>
          </a:prstGeom>
          <a:noFill/>
        </p:spPr>
        <p:txBody>
          <a:bodyPr wrap="square" rtlCol="0">
            <a:spAutoFit/>
          </a:bodyPr>
          <a:lstStyle/>
          <a:p>
            <a:pPr marL="285750" indent="-285750">
              <a:buFont typeface="Arial" panose="020B0604020202020204" pitchFamily="34" charset="0"/>
              <a:buChar char="•"/>
            </a:pPr>
            <a:r>
              <a:rPr lang="en-GB" dirty="0"/>
              <a:t>We will adjust the sensitivity of the Mic. By changing the gain ( Sensitivity and the gain are directly proportional ) </a:t>
            </a:r>
          </a:p>
          <a:p>
            <a:pPr marL="285750" indent="-285750">
              <a:buFont typeface="Arial" panose="020B0604020202020204" pitchFamily="34" charset="0"/>
              <a:buChar char="•"/>
            </a:pPr>
            <a:r>
              <a:rPr lang="en-GB" dirty="0"/>
              <a:t>We will define the clap sound with peak (Clap ) delay (Clap ) and for each pattern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use two LEDs as output from ESP to be sure by lighting up that the ESP receives the Clapping sound (We can use only one LED or 2 as we need or want )</a:t>
            </a:r>
          </a:p>
          <a:p>
            <a:pPr marL="285750" indent="-285750">
              <a:buFont typeface="Arial" panose="020B0604020202020204" pitchFamily="34" charset="0"/>
              <a:buChar char="•"/>
            </a:pPr>
            <a:r>
              <a:rPr lang="en-GB" dirty="0"/>
              <a:t>More information about that microphone is explained in the following link</a:t>
            </a:r>
          </a:p>
          <a:p>
            <a:endParaRPr lang="en-GB" dirty="0"/>
          </a:p>
          <a:p>
            <a:r>
              <a:rPr lang="en-GB" dirty="0"/>
              <a:t>https://www.youtube.com/watch?v=7Ao6KD8f9J4&amp;t=47s</a:t>
            </a:r>
            <a:endParaRPr lang="en-FI" dirty="0"/>
          </a:p>
          <a:p>
            <a:endParaRPr lang="en-FI" dirty="0"/>
          </a:p>
        </p:txBody>
      </p:sp>
      <p:pic>
        <p:nvPicPr>
          <p:cNvPr id="4" name="Picture 3">
            <a:extLst>
              <a:ext uri="{FF2B5EF4-FFF2-40B4-BE49-F238E27FC236}">
                <a16:creationId xmlns:a16="http://schemas.microsoft.com/office/drawing/2014/main" id="{7127F7AB-F372-3AAE-DBE6-B59AC08F871A}"/>
              </a:ext>
            </a:extLst>
          </p:cNvPr>
          <p:cNvPicPr>
            <a:picLocks noChangeAspect="1"/>
          </p:cNvPicPr>
          <p:nvPr/>
        </p:nvPicPr>
        <p:blipFill>
          <a:blip r:embed="rId2"/>
          <a:stretch>
            <a:fillRect/>
          </a:stretch>
        </p:blipFill>
        <p:spPr>
          <a:xfrm>
            <a:off x="8323679" y="373454"/>
            <a:ext cx="3134162" cy="1667108"/>
          </a:xfrm>
          <a:prstGeom prst="rect">
            <a:avLst/>
          </a:prstGeom>
        </p:spPr>
      </p:pic>
    </p:spTree>
    <p:extLst>
      <p:ext uri="{BB962C8B-B14F-4D97-AF65-F5344CB8AC3E}">
        <p14:creationId xmlns:p14="http://schemas.microsoft.com/office/powerpoint/2010/main" val="349594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652F64-1D0F-E6D0-B08E-2241CA66F929}"/>
              </a:ext>
            </a:extLst>
          </p:cNvPr>
          <p:cNvSpPr txBox="1"/>
          <p:nvPr/>
        </p:nvSpPr>
        <p:spPr>
          <a:xfrm>
            <a:off x="338329" y="228601"/>
            <a:ext cx="7196328" cy="7355860"/>
          </a:xfrm>
          <a:prstGeom prst="rect">
            <a:avLst/>
          </a:prstGeom>
          <a:noFill/>
        </p:spPr>
        <p:txBody>
          <a:bodyPr wrap="square" rtlCol="0">
            <a:spAutoFit/>
          </a:bodyPr>
          <a:lstStyle/>
          <a:p>
            <a:r>
              <a:rPr lang="en-GB" sz="2400" b="1" u="sng" dirty="0"/>
              <a:t>Important Notes</a:t>
            </a:r>
          </a:p>
          <a:p>
            <a:pPr marL="342900" indent="-342900">
              <a:buFont typeface="Arial" panose="020B0604020202020204" pitchFamily="34" charset="0"/>
              <a:buChar char="•"/>
            </a:pPr>
            <a:endParaRPr lang="en-GB" sz="2400" b="1" u="sng" dirty="0"/>
          </a:p>
          <a:p>
            <a:pPr marL="342900" indent="-342900">
              <a:buFont typeface="Arial" panose="020B0604020202020204" pitchFamily="34" charset="0"/>
              <a:buChar char="•"/>
            </a:pPr>
            <a:r>
              <a:rPr lang="en-GB" sz="1600" dirty="0"/>
              <a:t>It is very important to check all ESP32 many times and it’s functions before connecting other devices to it (</a:t>
            </a:r>
            <a:r>
              <a:rPr lang="en-GB" sz="1600" dirty="0">
                <a:hlinkClick r:id="rId2"/>
              </a:rPr>
              <a:t>https://randomnerdtutorials.com/esp32-pinout-reference-gpios/</a:t>
            </a:r>
            <a:r>
              <a:rPr lang="en-GB" sz="1600" dirty="0"/>
              <a:t>) (Especially when using WIFI)</a:t>
            </a:r>
          </a:p>
          <a:p>
            <a:pPr marL="342900" indent="-342900">
              <a:buFont typeface="Arial" panose="020B0604020202020204" pitchFamily="34" charset="0"/>
              <a:buChar char="•"/>
            </a:pPr>
            <a:r>
              <a:rPr lang="en-GB" sz="1600" dirty="0"/>
              <a:t> All resistors and Capacitors and everything should be Through Hole (TH) component to be easy during soldering , It should not be Surface-Mount Device (SMD).</a:t>
            </a:r>
          </a:p>
          <a:p>
            <a:pPr marL="342900" indent="-342900">
              <a:buFont typeface="Arial" panose="020B0604020202020204" pitchFamily="34" charset="0"/>
              <a:buChar char="•"/>
            </a:pPr>
            <a:r>
              <a:rPr lang="en-GB" sz="1600" dirty="0"/>
              <a:t>The 3.3V voltage regulator (AMS1117CD-3.3) is (SMD) , we can search for similar one (TH), or we can use is , it has a little big suitable size in comparison to the resistance will not be very difficult during soldering.</a:t>
            </a:r>
          </a:p>
          <a:p>
            <a:pPr marL="342900" indent="-342900">
              <a:buFont typeface="Arial" panose="020B0604020202020204" pitchFamily="34" charset="0"/>
              <a:buChar char="•"/>
            </a:pPr>
            <a:r>
              <a:rPr lang="en-GB" sz="1600" dirty="0"/>
              <a:t>Recheck all the component Pins (Especially </a:t>
            </a:r>
            <a:r>
              <a:rPr lang="en-GB" sz="1600" dirty="0" err="1"/>
              <a:t>Op.Amp</a:t>
            </a:r>
            <a:r>
              <a:rPr lang="en-GB" sz="1600" dirty="0"/>
              <a:t> we use the same Chip with 2 channel in 2 places , it is only one chip not 2 )</a:t>
            </a:r>
          </a:p>
          <a:p>
            <a:pPr marL="342900" indent="-342900">
              <a:buFont typeface="Arial" panose="020B0604020202020204" pitchFamily="34" charset="0"/>
              <a:buChar char="•"/>
            </a:pPr>
            <a:r>
              <a:rPr lang="en-GB" sz="1600" dirty="0"/>
              <a:t>All the resistance are 0.25 W will be enough </a:t>
            </a:r>
          </a:p>
          <a:p>
            <a:pPr marL="342900" indent="-342900">
              <a:buFont typeface="Arial" panose="020B0604020202020204" pitchFamily="34" charset="0"/>
              <a:buChar char="•"/>
            </a:pPr>
            <a:r>
              <a:rPr lang="en-GB" sz="1600" dirty="0"/>
              <a:t>As mentioned in the lecture </a:t>
            </a:r>
          </a:p>
          <a:p>
            <a:pPr marL="342900" indent="-342900">
              <a:buFont typeface="+mj-lt"/>
              <a:buAutoNum type="arabicPeriod"/>
            </a:pPr>
            <a:r>
              <a:rPr lang="en-GB" sz="1600" dirty="0"/>
              <a:t>The minimum Track clearance = 0.2 mm</a:t>
            </a:r>
          </a:p>
          <a:p>
            <a:pPr marL="342900" indent="-342900">
              <a:buFont typeface="+mj-lt"/>
              <a:buAutoNum type="arabicPeriod"/>
            </a:pPr>
            <a:r>
              <a:rPr lang="en-GB" sz="1600" dirty="0"/>
              <a:t>The minimum signal track size = 0.25 mm</a:t>
            </a:r>
          </a:p>
          <a:p>
            <a:pPr marL="342900" indent="-342900">
              <a:buFont typeface="+mj-lt"/>
              <a:buAutoNum type="arabicPeriod"/>
            </a:pPr>
            <a:r>
              <a:rPr lang="en-GB" sz="1600" dirty="0"/>
              <a:t>I recommend to have minimum Power track size =  0.6 mm </a:t>
            </a:r>
          </a:p>
          <a:p>
            <a:pPr marL="342900" indent="-342900">
              <a:buFont typeface="+mj-lt"/>
              <a:buAutoNum type="arabicPeriod"/>
            </a:pPr>
            <a:r>
              <a:rPr lang="en-GB" sz="1600" dirty="0"/>
              <a:t>Make Ground Polygon to make noise </a:t>
            </a:r>
            <a:r>
              <a:rPr lang="en-GB" sz="1600" dirty="0" err="1"/>
              <a:t>subression</a:t>
            </a:r>
            <a:endParaRPr lang="en-GB" sz="1600" dirty="0"/>
          </a:p>
          <a:p>
            <a:pPr marL="342900" indent="-342900">
              <a:buFont typeface="+mj-lt"/>
              <a:buAutoNum type="arabicPeriod"/>
            </a:pPr>
            <a:r>
              <a:rPr lang="en-GB" sz="1600" dirty="0"/>
              <a:t>Put AC tracks away from DC as much as we can</a:t>
            </a:r>
          </a:p>
          <a:p>
            <a:pPr marL="342900" indent="-342900">
              <a:buFont typeface="Arial" panose="020B0604020202020204" pitchFamily="34" charset="0"/>
              <a:buChar char="•"/>
            </a:pPr>
            <a:r>
              <a:rPr lang="en-GB" sz="1600" dirty="0"/>
              <a:t>Locate ESP32 antenna at the edge of our PCB to be away from the noise generated by our circuit as shown in the adjacent figure </a:t>
            </a:r>
          </a:p>
          <a:p>
            <a:pPr marL="342900" indent="-342900">
              <a:buFont typeface="Arial" panose="020B0604020202020204" pitchFamily="34" charset="0"/>
              <a:buChar char="•"/>
            </a:pPr>
            <a:r>
              <a:rPr lang="en-GB" sz="1600" dirty="0"/>
              <a:t>We can add some extra test Pins to measure the voltage for example and some Pins to be used for the un-used ESP pins , if we need to use</a:t>
            </a:r>
          </a:p>
          <a:p>
            <a:endParaRPr lang="en-GB" sz="1600" dirty="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endParaRPr lang="en-FI" sz="2400" b="1" u="sng" dirty="0"/>
          </a:p>
        </p:txBody>
      </p:sp>
      <p:pic>
        <p:nvPicPr>
          <p:cNvPr id="5" name="Picture 4">
            <a:extLst>
              <a:ext uri="{FF2B5EF4-FFF2-40B4-BE49-F238E27FC236}">
                <a16:creationId xmlns:a16="http://schemas.microsoft.com/office/drawing/2014/main" id="{5508BE75-0D1D-34A4-594D-9405EE37C045}"/>
              </a:ext>
            </a:extLst>
          </p:cNvPr>
          <p:cNvPicPr>
            <a:picLocks noChangeAspect="1"/>
          </p:cNvPicPr>
          <p:nvPr/>
        </p:nvPicPr>
        <p:blipFill>
          <a:blip r:embed="rId3"/>
          <a:stretch>
            <a:fillRect/>
          </a:stretch>
        </p:blipFill>
        <p:spPr>
          <a:xfrm>
            <a:off x="7890388" y="228600"/>
            <a:ext cx="4116112" cy="2526145"/>
          </a:xfrm>
          <a:prstGeom prst="rect">
            <a:avLst/>
          </a:prstGeom>
        </p:spPr>
      </p:pic>
      <p:pic>
        <p:nvPicPr>
          <p:cNvPr id="9" name="Picture 8">
            <a:extLst>
              <a:ext uri="{FF2B5EF4-FFF2-40B4-BE49-F238E27FC236}">
                <a16:creationId xmlns:a16="http://schemas.microsoft.com/office/drawing/2014/main" id="{3E945928-CD1F-57F7-7581-CFE2EC543B41}"/>
              </a:ext>
            </a:extLst>
          </p:cNvPr>
          <p:cNvPicPr>
            <a:picLocks noChangeAspect="1"/>
          </p:cNvPicPr>
          <p:nvPr/>
        </p:nvPicPr>
        <p:blipFill>
          <a:blip r:embed="rId4"/>
          <a:stretch>
            <a:fillRect/>
          </a:stretch>
        </p:blipFill>
        <p:spPr>
          <a:xfrm>
            <a:off x="9901181" y="3128729"/>
            <a:ext cx="2105319" cy="3343742"/>
          </a:xfrm>
          <a:prstGeom prst="rect">
            <a:avLst/>
          </a:prstGeom>
        </p:spPr>
      </p:pic>
    </p:spTree>
    <p:extLst>
      <p:ext uri="{BB962C8B-B14F-4D97-AF65-F5344CB8AC3E}">
        <p14:creationId xmlns:p14="http://schemas.microsoft.com/office/powerpoint/2010/main" val="2480675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66B090-EA43-2D23-81A2-95DDCD2E97B3}"/>
              </a:ext>
            </a:extLst>
          </p:cNvPr>
          <p:cNvSpPr txBox="1"/>
          <p:nvPr/>
        </p:nvSpPr>
        <p:spPr>
          <a:xfrm>
            <a:off x="100584" y="91440"/>
            <a:ext cx="8073598"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The last Note</a:t>
            </a:r>
          </a:p>
          <a:p>
            <a:r>
              <a:rPr lang="en-GB"/>
              <a:t>Make </a:t>
            </a:r>
            <a:r>
              <a:rPr lang="en-GB" dirty="0"/>
              <a:t>some holes for fixing (0.5 mm ) to fix the PCB to the housing , we can put fixing points in the corners and if possible 1 hole in the </a:t>
            </a:r>
            <a:r>
              <a:rPr lang="en-GB"/>
              <a:t>middle </a:t>
            </a:r>
            <a:endParaRPr lang="en-GB" dirty="0"/>
          </a:p>
        </p:txBody>
      </p:sp>
      <p:pic>
        <p:nvPicPr>
          <p:cNvPr id="4" name="Picture 3">
            <a:extLst>
              <a:ext uri="{FF2B5EF4-FFF2-40B4-BE49-F238E27FC236}">
                <a16:creationId xmlns:a16="http://schemas.microsoft.com/office/drawing/2014/main" id="{26C97DC1-7436-714B-7FC4-ED336991E0E7}"/>
              </a:ext>
            </a:extLst>
          </p:cNvPr>
          <p:cNvPicPr>
            <a:picLocks noChangeAspect="1"/>
          </p:cNvPicPr>
          <p:nvPr/>
        </p:nvPicPr>
        <p:blipFill>
          <a:blip r:embed="rId2"/>
          <a:stretch>
            <a:fillRect/>
          </a:stretch>
        </p:blipFill>
        <p:spPr>
          <a:xfrm>
            <a:off x="9310255" y="91440"/>
            <a:ext cx="2312130" cy="3198447"/>
          </a:xfrm>
          <a:prstGeom prst="rect">
            <a:avLst/>
          </a:prstGeom>
        </p:spPr>
      </p:pic>
      <p:pic>
        <p:nvPicPr>
          <p:cNvPr id="6" name="Picture 5">
            <a:extLst>
              <a:ext uri="{FF2B5EF4-FFF2-40B4-BE49-F238E27FC236}">
                <a16:creationId xmlns:a16="http://schemas.microsoft.com/office/drawing/2014/main" id="{F2735223-6644-DEDB-A6C0-A89C6E0C53A4}"/>
              </a:ext>
            </a:extLst>
          </p:cNvPr>
          <p:cNvPicPr>
            <a:picLocks noChangeAspect="1"/>
          </p:cNvPicPr>
          <p:nvPr/>
        </p:nvPicPr>
        <p:blipFill>
          <a:blip r:embed="rId3"/>
          <a:stretch>
            <a:fillRect/>
          </a:stretch>
        </p:blipFill>
        <p:spPr>
          <a:xfrm>
            <a:off x="9433133" y="3943927"/>
            <a:ext cx="2432217" cy="2281382"/>
          </a:xfrm>
          <a:prstGeom prst="rect">
            <a:avLst/>
          </a:prstGeom>
        </p:spPr>
      </p:pic>
    </p:spTree>
    <p:extLst>
      <p:ext uri="{BB962C8B-B14F-4D97-AF65-F5344CB8AC3E}">
        <p14:creationId xmlns:p14="http://schemas.microsoft.com/office/powerpoint/2010/main" val="184591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6D4E4-7968-8CAD-BFAA-04E063015DDD}"/>
              </a:ext>
            </a:extLst>
          </p:cNvPr>
          <p:cNvPicPr>
            <a:picLocks noChangeAspect="1"/>
          </p:cNvPicPr>
          <p:nvPr/>
        </p:nvPicPr>
        <p:blipFill>
          <a:blip r:embed="rId2"/>
          <a:stretch>
            <a:fillRect/>
          </a:stretch>
        </p:blipFill>
        <p:spPr>
          <a:xfrm>
            <a:off x="840124" y="67896"/>
            <a:ext cx="11351876" cy="5213899"/>
          </a:xfrm>
          <a:prstGeom prst="rect">
            <a:avLst/>
          </a:prstGeom>
        </p:spPr>
      </p:pic>
      <p:grpSp>
        <p:nvGrpSpPr>
          <p:cNvPr id="6" name="Group 5">
            <a:extLst>
              <a:ext uri="{FF2B5EF4-FFF2-40B4-BE49-F238E27FC236}">
                <a16:creationId xmlns:a16="http://schemas.microsoft.com/office/drawing/2014/main" id="{80444098-7434-D5EB-07A8-616B3E388D75}"/>
              </a:ext>
            </a:extLst>
          </p:cNvPr>
          <p:cNvGrpSpPr/>
          <p:nvPr/>
        </p:nvGrpSpPr>
        <p:grpSpPr>
          <a:xfrm>
            <a:off x="1583424" y="2352456"/>
            <a:ext cx="419040" cy="94320"/>
            <a:chOff x="1583424" y="2352456"/>
            <a:chExt cx="419040" cy="94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16C023-7064-272A-E027-B4E5F756EE37}"/>
                    </a:ext>
                  </a:extLst>
                </p14:cNvPr>
                <p14:cNvContentPartPr/>
                <p14:nvPr/>
              </p14:nvContentPartPr>
              <p14:xfrm>
                <a:off x="1628064" y="2404296"/>
                <a:ext cx="374400" cy="18000"/>
              </p14:xfrm>
            </p:contentPart>
          </mc:Choice>
          <mc:Fallback xmlns="">
            <p:pic>
              <p:nvPicPr>
                <p:cNvPr id="4" name="Ink 3">
                  <a:extLst>
                    <a:ext uri="{FF2B5EF4-FFF2-40B4-BE49-F238E27FC236}">
                      <a16:creationId xmlns:a16="http://schemas.microsoft.com/office/drawing/2014/main" id="{AC16C023-7064-272A-E027-B4E5F756EE37}"/>
                    </a:ext>
                  </a:extLst>
                </p:cNvPr>
                <p:cNvPicPr/>
                <p:nvPr/>
              </p:nvPicPr>
              <p:blipFill>
                <a:blip r:embed="rId4"/>
                <a:stretch>
                  <a:fillRect/>
                </a:stretch>
              </p:blipFill>
              <p:spPr>
                <a:xfrm>
                  <a:off x="1621944" y="2398176"/>
                  <a:ext cx="386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A9B699A-6E02-0306-04D2-F4F46130FCEB}"/>
                    </a:ext>
                  </a:extLst>
                </p14:cNvPr>
                <p14:cNvContentPartPr/>
                <p14:nvPr/>
              </p14:nvContentPartPr>
              <p14:xfrm>
                <a:off x="1583424" y="2352456"/>
                <a:ext cx="101880" cy="94320"/>
              </p14:xfrm>
            </p:contentPart>
          </mc:Choice>
          <mc:Fallback xmlns="">
            <p:pic>
              <p:nvPicPr>
                <p:cNvPr id="5" name="Ink 4">
                  <a:extLst>
                    <a:ext uri="{FF2B5EF4-FFF2-40B4-BE49-F238E27FC236}">
                      <a16:creationId xmlns:a16="http://schemas.microsoft.com/office/drawing/2014/main" id="{BA9B699A-6E02-0306-04D2-F4F46130FCEB}"/>
                    </a:ext>
                  </a:extLst>
                </p:cNvPr>
                <p:cNvPicPr/>
                <p:nvPr/>
              </p:nvPicPr>
              <p:blipFill>
                <a:blip r:embed="rId6"/>
                <a:stretch>
                  <a:fillRect/>
                </a:stretch>
              </p:blipFill>
              <p:spPr>
                <a:xfrm>
                  <a:off x="1577304" y="2346336"/>
                  <a:ext cx="114120" cy="106560"/>
                </a:xfrm>
                <a:prstGeom prst="rect">
                  <a:avLst/>
                </a:prstGeom>
              </p:spPr>
            </p:pic>
          </mc:Fallback>
        </mc:AlternateContent>
      </p:grpSp>
    </p:spTree>
    <p:extLst>
      <p:ext uri="{BB962C8B-B14F-4D97-AF65-F5344CB8AC3E}">
        <p14:creationId xmlns:p14="http://schemas.microsoft.com/office/powerpoint/2010/main" val="226791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EF080-320A-6602-8DB4-383969AB16D8}"/>
              </a:ext>
            </a:extLst>
          </p:cNvPr>
          <p:cNvPicPr>
            <a:picLocks noChangeAspect="1"/>
          </p:cNvPicPr>
          <p:nvPr/>
        </p:nvPicPr>
        <p:blipFill>
          <a:blip r:embed="rId2"/>
          <a:stretch>
            <a:fillRect/>
          </a:stretch>
        </p:blipFill>
        <p:spPr>
          <a:xfrm>
            <a:off x="6197600" y="121494"/>
            <a:ext cx="5994400" cy="2991161"/>
          </a:xfrm>
          <a:prstGeom prst="rect">
            <a:avLst/>
          </a:prstGeom>
        </p:spPr>
      </p:pic>
      <p:pic>
        <p:nvPicPr>
          <p:cNvPr id="5" name="Picture 4">
            <a:extLst>
              <a:ext uri="{FF2B5EF4-FFF2-40B4-BE49-F238E27FC236}">
                <a16:creationId xmlns:a16="http://schemas.microsoft.com/office/drawing/2014/main" id="{731B19F6-6A13-144F-364B-588ADC391064}"/>
              </a:ext>
            </a:extLst>
          </p:cNvPr>
          <p:cNvPicPr>
            <a:picLocks noChangeAspect="1"/>
          </p:cNvPicPr>
          <p:nvPr/>
        </p:nvPicPr>
        <p:blipFill>
          <a:blip r:embed="rId3"/>
          <a:stretch>
            <a:fillRect/>
          </a:stretch>
        </p:blipFill>
        <p:spPr>
          <a:xfrm>
            <a:off x="6640945" y="3205018"/>
            <a:ext cx="4365028" cy="3445163"/>
          </a:xfrm>
          <a:prstGeom prst="rect">
            <a:avLst/>
          </a:prstGeom>
        </p:spPr>
      </p:pic>
      <p:sp>
        <p:nvSpPr>
          <p:cNvPr id="6" name="TextBox 5">
            <a:extLst>
              <a:ext uri="{FF2B5EF4-FFF2-40B4-BE49-F238E27FC236}">
                <a16:creationId xmlns:a16="http://schemas.microsoft.com/office/drawing/2014/main" id="{048A7DD5-8453-F657-C63B-08EF49149B72}"/>
              </a:ext>
            </a:extLst>
          </p:cNvPr>
          <p:cNvSpPr txBox="1"/>
          <p:nvPr/>
        </p:nvSpPr>
        <p:spPr>
          <a:xfrm>
            <a:off x="203200" y="314036"/>
            <a:ext cx="5680364" cy="2031325"/>
          </a:xfrm>
          <a:prstGeom prst="rect">
            <a:avLst/>
          </a:prstGeom>
          <a:noFill/>
        </p:spPr>
        <p:txBody>
          <a:bodyPr wrap="square" rtlCol="0">
            <a:spAutoFit/>
          </a:bodyPr>
          <a:lstStyle/>
          <a:p>
            <a:r>
              <a:rPr lang="en-GB" dirty="0"/>
              <a:t>We use 2 </a:t>
            </a:r>
            <a:r>
              <a:rPr lang="en-GB" dirty="0" err="1"/>
              <a:t>batteryfrom</a:t>
            </a:r>
            <a:r>
              <a:rPr lang="en-GB" dirty="0"/>
              <a:t> that in series ( almost 8.5 V, each is 4.2 V in case of full charge ) and use also a battery holder as shown in the picture below , and we can attach that battery holder to the box with double face tape on the box which include the PCB</a:t>
            </a:r>
          </a:p>
          <a:p>
            <a:r>
              <a:rPr lang="en-GB" dirty="0"/>
              <a:t>https://www.meritsunpower.com/3.7v-2400mah-icr-18650-lithium-li-ion-rechargeable-lipo-battery</a:t>
            </a:r>
          </a:p>
        </p:txBody>
      </p:sp>
      <p:pic>
        <p:nvPicPr>
          <p:cNvPr id="9" name="Picture 8">
            <a:extLst>
              <a:ext uri="{FF2B5EF4-FFF2-40B4-BE49-F238E27FC236}">
                <a16:creationId xmlns:a16="http://schemas.microsoft.com/office/drawing/2014/main" id="{E3AFC749-AA92-2B13-F7BC-DF6C24208753}"/>
              </a:ext>
            </a:extLst>
          </p:cNvPr>
          <p:cNvPicPr>
            <a:picLocks noChangeAspect="1"/>
          </p:cNvPicPr>
          <p:nvPr/>
        </p:nvPicPr>
        <p:blipFill>
          <a:blip r:embed="rId4"/>
          <a:stretch>
            <a:fillRect/>
          </a:stretch>
        </p:blipFill>
        <p:spPr>
          <a:xfrm>
            <a:off x="312929" y="2707385"/>
            <a:ext cx="3161658" cy="1590295"/>
          </a:xfrm>
          <a:prstGeom prst="rect">
            <a:avLst/>
          </a:prstGeom>
        </p:spPr>
      </p:pic>
      <p:sp>
        <p:nvSpPr>
          <p:cNvPr id="10" name="TextBox 9">
            <a:extLst>
              <a:ext uri="{FF2B5EF4-FFF2-40B4-BE49-F238E27FC236}">
                <a16:creationId xmlns:a16="http://schemas.microsoft.com/office/drawing/2014/main" id="{5AC2FD7B-FA64-0B92-C96A-9BB2FFBE9E3D}"/>
              </a:ext>
            </a:extLst>
          </p:cNvPr>
          <p:cNvSpPr txBox="1"/>
          <p:nvPr/>
        </p:nvSpPr>
        <p:spPr>
          <a:xfrm>
            <a:off x="203200" y="4526280"/>
            <a:ext cx="5892800" cy="646331"/>
          </a:xfrm>
          <a:prstGeom prst="rect">
            <a:avLst/>
          </a:prstGeom>
          <a:noFill/>
        </p:spPr>
        <p:txBody>
          <a:bodyPr wrap="square" rtlCol="0">
            <a:spAutoFit/>
          </a:bodyPr>
          <a:lstStyle/>
          <a:p>
            <a:r>
              <a:rPr lang="en-GB" dirty="0"/>
              <a:t>And connect the batteries to the PCB by terminal block with 2 terminals like the following picture</a:t>
            </a:r>
            <a:endParaRPr lang="en-FI" dirty="0"/>
          </a:p>
        </p:txBody>
      </p:sp>
      <p:pic>
        <p:nvPicPr>
          <p:cNvPr id="7" name="Picture 6">
            <a:extLst>
              <a:ext uri="{FF2B5EF4-FFF2-40B4-BE49-F238E27FC236}">
                <a16:creationId xmlns:a16="http://schemas.microsoft.com/office/drawing/2014/main" id="{244A6380-C42C-1CCC-AA0B-E5A3519E04FD}"/>
              </a:ext>
            </a:extLst>
          </p:cNvPr>
          <p:cNvPicPr>
            <a:picLocks noChangeAspect="1"/>
          </p:cNvPicPr>
          <p:nvPr/>
        </p:nvPicPr>
        <p:blipFill>
          <a:blip r:embed="rId5"/>
          <a:stretch>
            <a:fillRect/>
          </a:stretch>
        </p:blipFill>
        <p:spPr>
          <a:xfrm>
            <a:off x="958364" y="5187163"/>
            <a:ext cx="1065305" cy="1213638"/>
          </a:xfrm>
          <a:prstGeom prst="rect">
            <a:avLst/>
          </a:prstGeom>
        </p:spPr>
      </p:pic>
    </p:spTree>
    <p:extLst>
      <p:ext uri="{BB962C8B-B14F-4D97-AF65-F5344CB8AC3E}">
        <p14:creationId xmlns:p14="http://schemas.microsoft.com/office/powerpoint/2010/main" val="207861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4D4CF-FF3B-3E77-90A1-7D7FE85BD763}"/>
              </a:ext>
            </a:extLst>
          </p:cNvPr>
          <p:cNvSpPr txBox="1"/>
          <p:nvPr/>
        </p:nvSpPr>
        <p:spPr>
          <a:xfrm>
            <a:off x="246888" y="310896"/>
            <a:ext cx="11247120" cy="5632311"/>
          </a:xfrm>
          <a:prstGeom prst="rect">
            <a:avLst/>
          </a:prstGeom>
          <a:noFill/>
        </p:spPr>
        <p:txBody>
          <a:bodyPr wrap="square" rtlCol="0">
            <a:spAutoFit/>
          </a:bodyPr>
          <a:lstStyle/>
          <a:p>
            <a:r>
              <a:rPr lang="en-GB" dirty="0"/>
              <a:t>After adding the terminal block ( 2 terminals) that is will connect to the battery holders by 2 wires, we add a fuse to protect our circuit from and Short circuit may occur in the battery or in the charging circuit that will be shown later ( fuse should be around 125% of the rating of the continuous current rating of BMS, so the fuse should be around  in case of using 5A BMS, so the Fuse rating is 6 to 7A</a:t>
            </a:r>
          </a:p>
          <a:p>
            <a:r>
              <a:rPr lang="en-GB" dirty="0"/>
              <a:t>We need also to order Through hole fuse holder and be sure it has the same physical size as the fuse itself</a:t>
            </a:r>
            <a:br>
              <a:rPr lang="en-GB" dirty="0"/>
            </a:br>
            <a:endParaRPr lang="en-GB" dirty="0"/>
          </a:p>
          <a:p>
            <a:r>
              <a:rPr lang="en-GB" dirty="0"/>
              <a:t>After the fuse add a toggle switch to turn ON and OFF our circuit and as shown we will have 8.5 V after the switch</a:t>
            </a:r>
          </a:p>
          <a:p>
            <a:r>
              <a:rPr lang="en-GB" dirty="0"/>
              <a:t>Then we add 2 Capacitor </a:t>
            </a:r>
            <a:br>
              <a:rPr lang="en-GB" dirty="0"/>
            </a:br>
            <a:r>
              <a:rPr lang="en-GB" dirty="0"/>
              <a:t>the first Capacitor is a chemical capacitor has polarity and with a big value ( which has +</a:t>
            </a:r>
            <a:r>
              <a:rPr lang="en-GB" dirty="0" err="1"/>
              <a:t>ve</a:t>
            </a:r>
            <a:r>
              <a:rPr lang="en-GB" dirty="0"/>
              <a:t> sign to maintain the voltage in case on voltage drop ) and the second is a ceramic capacitor with smaller value to work as filter for high frequencies and ripples </a:t>
            </a:r>
          </a:p>
          <a:p>
            <a:endParaRPr lang="en-GB" dirty="0"/>
          </a:p>
          <a:p>
            <a:r>
              <a:rPr lang="en-GB" dirty="0"/>
              <a:t>The we add a resistor in series and Led ( to light up to be sure that all the previous parts are working well and we have power till that point to check the switch also is Open and Close the circuit</a:t>
            </a:r>
          </a:p>
          <a:p>
            <a:endParaRPr lang="en-GB" dirty="0"/>
          </a:p>
          <a:p>
            <a:r>
              <a:rPr lang="en-GB" dirty="0"/>
              <a:t>From the lecture part , to choose the regulator , we choose linear voltage regulator ,the input is higher voltage and have at the output the needed voltage and the difference is release as heat</a:t>
            </a:r>
          </a:p>
          <a:p>
            <a:r>
              <a:rPr lang="en-GB" dirty="0">
                <a:highlight>
                  <a:srgbClr val="FF0000"/>
                </a:highlight>
              </a:rPr>
              <a:t>Note </a:t>
            </a:r>
            <a:r>
              <a:rPr lang="en-GB" dirty="0"/>
              <a:t>( We can use heat sink with the Linear voltage regulator for each one of them and the Arctic Silver Thermal Adhesive to attach the heat sink to the regulator)</a:t>
            </a:r>
            <a:br>
              <a:rPr lang="en-GB" dirty="0"/>
            </a:br>
            <a:endParaRPr lang="en-FI" dirty="0"/>
          </a:p>
        </p:txBody>
      </p:sp>
      <p:pic>
        <p:nvPicPr>
          <p:cNvPr id="5" name="Picture 4">
            <a:extLst>
              <a:ext uri="{FF2B5EF4-FFF2-40B4-BE49-F238E27FC236}">
                <a16:creationId xmlns:a16="http://schemas.microsoft.com/office/drawing/2014/main" id="{29EC469C-B491-9480-0B5A-2B72DA00B7E2}"/>
              </a:ext>
            </a:extLst>
          </p:cNvPr>
          <p:cNvPicPr>
            <a:picLocks noChangeAspect="1"/>
          </p:cNvPicPr>
          <p:nvPr/>
        </p:nvPicPr>
        <p:blipFill>
          <a:blip r:embed="rId2"/>
          <a:stretch>
            <a:fillRect/>
          </a:stretch>
        </p:blipFill>
        <p:spPr>
          <a:xfrm>
            <a:off x="5024436" y="5653373"/>
            <a:ext cx="6920676" cy="893731"/>
          </a:xfrm>
          <a:prstGeom prst="rect">
            <a:avLst/>
          </a:prstGeom>
        </p:spPr>
      </p:pic>
    </p:spTree>
    <p:extLst>
      <p:ext uri="{BB962C8B-B14F-4D97-AF65-F5344CB8AC3E}">
        <p14:creationId xmlns:p14="http://schemas.microsoft.com/office/powerpoint/2010/main" val="1498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DF9E1D-4E3B-5076-05D6-4DF1D90DB04A}"/>
              </a:ext>
            </a:extLst>
          </p:cNvPr>
          <p:cNvSpPr txBox="1"/>
          <p:nvPr/>
        </p:nvSpPr>
        <p:spPr>
          <a:xfrm>
            <a:off x="138545" y="184727"/>
            <a:ext cx="11711710" cy="2031325"/>
          </a:xfrm>
          <a:prstGeom prst="rect">
            <a:avLst/>
          </a:prstGeom>
          <a:noFill/>
        </p:spPr>
        <p:txBody>
          <a:bodyPr wrap="square" rtlCol="0">
            <a:spAutoFit/>
          </a:bodyPr>
          <a:lstStyle/>
          <a:p>
            <a:r>
              <a:rPr lang="en-GB" dirty="0"/>
              <a:t>We make a stop down in 2 steps , as we knew we need 3.3V for ESP32 but usually may of devices need  5V </a:t>
            </a:r>
          </a:p>
          <a:p>
            <a:endParaRPr lang="en-GB" dirty="0"/>
          </a:p>
          <a:p>
            <a:r>
              <a:rPr lang="en-GB" dirty="0"/>
              <a:t>So we make the step down in two steps , so don’t have a very big voltage difference between input and output , so not very big heat emitted and also take the benefit of the 5V , if needed for any devices chosen later</a:t>
            </a:r>
          </a:p>
          <a:p>
            <a:endParaRPr lang="en-GB" dirty="0"/>
          </a:p>
          <a:p>
            <a:r>
              <a:rPr lang="en-GB" dirty="0"/>
              <a:t>And the previous steps we use for every voltage level chemical capacitor to maintain voltage in case of voltage drop( with big value) and ceramic capacitor (With small value) to remove high freq. as Noise ( work as low pass filter)</a:t>
            </a:r>
            <a:endParaRPr lang="en-FI" dirty="0"/>
          </a:p>
        </p:txBody>
      </p:sp>
      <p:pic>
        <p:nvPicPr>
          <p:cNvPr id="5" name="Picture 4">
            <a:extLst>
              <a:ext uri="{FF2B5EF4-FFF2-40B4-BE49-F238E27FC236}">
                <a16:creationId xmlns:a16="http://schemas.microsoft.com/office/drawing/2014/main" id="{7C3B5EDA-72F0-F968-B5ED-00C51E1E12A9}"/>
              </a:ext>
            </a:extLst>
          </p:cNvPr>
          <p:cNvPicPr>
            <a:picLocks noChangeAspect="1"/>
          </p:cNvPicPr>
          <p:nvPr/>
        </p:nvPicPr>
        <p:blipFill>
          <a:blip r:embed="rId2"/>
          <a:stretch>
            <a:fillRect/>
          </a:stretch>
        </p:blipFill>
        <p:spPr>
          <a:xfrm>
            <a:off x="310896" y="4468682"/>
            <a:ext cx="2044105" cy="2037656"/>
          </a:xfrm>
          <a:prstGeom prst="rect">
            <a:avLst/>
          </a:prstGeom>
        </p:spPr>
      </p:pic>
      <p:sp>
        <p:nvSpPr>
          <p:cNvPr id="6" name="TextBox 5">
            <a:extLst>
              <a:ext uri="{FF2B5EF4-FFF2-40B4-BE49-F238E27FC236}">
                <a16:creationId xmlns:a16="http://schemas.microsoft.com/office/drawing/2014/main" id="{21E10FF0-A704-FA6E-527A-95B7EC8C7928}"/>
              </a:ext>
            </a:extLst>
          </p:cNvPr>
          <p:cNvSpPr txBox="1"/>
          <p:nvPr/>
        </p:nvSpPr>
        <p:spPr>
          <a:xfrm>
            <a:off x="4067175" y="2914650"/>
            <a:ext cx="7258050" cy="3693319"/>
          </a:xfrm>
          <a:prstGeom prst="rect">
            <a:avLst/>
          </a:prstGeom>
          <a:noFill/>
        </p:spPr>
        <p:txBody>
          <a:bodyPr wrap="square" rtlCol="0">
            <a:spAutoFit/>
          </a:bodyPr>
          <a:lstStyle/>
          <a:p>
            <a:r>
              <a:rPr lang="en-GB" dirty="0"/>
              <a:t>On the left-hand side, we have a circuit we used that Battery Management System (BMS) designed for Lithium LiPo Li-ion 18650 batteries. The purpose of this BMS is to protect the batteries from overcharge and over-discharge. And for example, if one of the battery is already charged and the other is empty , so it manage charging and also discharge ( By balancing)</a:t>
            </a:r>
          </a:p>
          <a:p>
            <a:endParaRPr lang="en-GB" dirty="0"/>
          </a:p>
          <a:p>
            <a:r>
              <a:rPr lang="en-GB" dirty="0"/>
              <a:t>And can be connected and fixed externally and directly  to the battery as the following picture </a:t>
            </a:r>
          </a:p>
          <a:p>
            <a:endParaRPr lang="en-GB" dirty="0"/>
          </a:p>
          <a:p>
            <a:r>
              <a:rPr lang="en-GB" dirty="0"/>
              <a:t>https://www.youtube.com/watch?v=kx8_1GNNqMo</a:t>
            </a:r>
            <a:br>
              <a:rPr lang="en-GB" dirty="0"/>
            </a:br>
            <a:endParaRPr lang="en-GB" dirty="0"/>
          </a:p>
          <a:p>
            <a:endParaRPr lang="en-FI" dirty="0"/>
          </a:p>
        </p:txBody>
      </p:sp>
      <p:pic>
        <p:nvPicPr>
          <p:cNvPr id="8" name="Picture 7">
            <a:extLst>
              <a:ext uri="{FF2B5EF4-FFF2-40B4-BE49-F238E27FC236}">
                <a16:creationId xmlns:a16="http://schemas.microsoft.com/office/drawing/2014/main" id="{7A9BB36D-A66A-2D6B-E4FB-AAE2FE4D0AFA}"/>
              </a:ext>
            </a:extLst>
          </p:cNvPr>
          <p:cNvPicPr>
            <a:picLocks noChangeAspect="1"/>
          </p:cNvPicPr>
          <p:nvPr/>
        </p:nvPicPr>
        <p:blipFill>
          <a:blip r:embed="rId3"/>
          <a:stretch>
            <a:fillRect/>
          </a:stretch>
        </p:blipFill>
        <p:spPr>
          <a:xfrm>
            <a:off x="9418562" y="5285203"/>
            <a:ext cx="2773438" cy="1572797"/>
          </a:xfrm>
          <a:prstGeom prst="rect">
            <a:avLst/>
          </a:prstGeom>
        </p:spPr>
      </p:pic>
      <p:pic>
        <p:nvPicPr>
          <p:cNvPr id="4" name="Picture 3">
            <a:extLst>
              <a:ext uri="{FF2B5EF4-FFF2-40B4-BE49-F238E27FC236}">
                <a16:creationId xmlns:a16="http://schemas.microsoft.com/office/drawing/2014/main" id="{9E942701-20DF-8843-87FF-B3630C9C40B3}"/>
              </a:ext>
            </a:extLst>
          </p:cNvPr>
          <p:cNvPicPr>
            <a:picLocks noChangeAspect="1"/>
          </p:cNvPicPr>
          <p:nvPr/>
        </p:nvPicPr>
        <p:blipFill>
          <a:blip r:embed="rId4"/>
          <a:stretch>
            <a:fillRect/>
          </a:stretch>
        </p:blipFill>
        <p:spPr>
          <a:xfrm>
            <a:off x="310896" y="2311904"/>
            <a:ext cx="1643125" cy="1637858"/>
          </a:xfrm>
          <a:prstGeom prst="rect">
            <a:avLst/>
          </a:prstGeom>
        </p:spPr>
      </p:pic>
      <p:pic>
        <p:nvPicPr>
          <p:cNvPr id="9" name="Picture 8">
            <a:extLst>
              <a:ext uri="{FF2B5EF4-FFF2-40B4-BE49-F238E27FC236}">
                <a16:creationId xmlns:a16="http://schemas.microsoft.com/office/drawing/2014/main" id="{BEB96478-D4F1-9EF7-EB82-EDCBD825FCEF}"/>
              </a:ext>
            </a:extLst>
          </p:cNvPr>
          <p:cNvPicPr>
            <a:picLocks noChangeAspect="1"/>
          </p:cNvPicPr>
          <p:nvPr/>
        </p:nvPicPr>
        <p:blipFill>
          <a:blip r:embed="rId5"/>
          <a:stretch>
            <a:fillRect/>
          </a:stretch>
        </p:blipFill>
        <p:spPr>
          <a:xfrm>
            <a:off x="2235199" y="2216052"/>
            <a:ext cx="1301627" cy="1858724"/>
          </a:xfrm>
          <a:prstGeom prst="rect">
            <a:avLst/>
          </a:prstGeom>
        </p:spPr>
      </p:pic>
    </p:spTree>
    <p:extLst>
      <p:ext uri="{BB962C8B-B14F-4D97-AF65-F5344CB8AC3E}">
        <p14:creationId xmlns:p14="http://schemas.microsoft.com/office/powerpoint/2010/main" val="196992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E3D956-69AD-CF9C-16AF-115B49C795E9}"/>
              </a:ext>
            </a:extLst>
          </p:cNvPr>
          <p:cNvSpPr txBox="1"/>
          <p:nvPr/>
        </p:nvSpPr>
        <p:spPr>
          <a:xfrm>
            <a:off x="219075" y="228600"/>
            <a:ext cx="8138541" cy="4247317"/>
          </a:xfrm>
          <a:prstGeom prst="rect">
            <a:avLst/>
          </a:prstGeom>
          <a:noFill/>
        </p:spPr>
        <p:txBody>
          <a:bodyPr wrap="square" rtlCol="0">
            <a:spAutoFit/>
          </a:bodyPr>
          <a:lstStyle/>
          <a:p>
            <a:endParaRPr lang="en-GB" dirty="0"/>
          </a:p>
          <a:p>
            <a:r>
              <a:rPr lang="en-GB" dirty="0"/>
              <a:t>The size of the BMS ( Which means the rating current) can be calculated by making the summation of all current need to all devices in our circuit</a:t>
            </a:r>
          </a:p>
          <a:p>
            <a:endParaRPr lang="en-GB" dirty="0"/>
          </a:p>
          <a:p>
            <a:r>
              <a:rPr lang="en-GB" dirty="0"/>
              <a:t>For example, we can use 2A until 5A BMS </a:t>
            </a:r>
          </a:p>
          <a:p>
            <a:endParaRPr lang="en-GB" dirty="0"/>
          </a:p>
          <a:p>
            <a:r>
              <a:rPr lang="en-GB" dirty="0"/>
              <a:t>https://techtonics.in/product/2s-5a-8-4v-18650-lithium-battery-charger-board-protection-module/</a:t>
            </a:r>
          </a:p>
          <a:p>
            <a:endParaRPr lang="en-GB" dirty="0"/>
          </a:p>
          <a:p>
            <a:endParaRPr lang="en-GB" dirty="0"/>
          </a:p>
          <a:p>
            <a:endParaRPr lang="en-GB" dirty="0"/>
          </a:p>
          <a:p>
            <a:endParaRPr lang="en-GB" dirty="0"/>
          </a:p>
          <a:p>
            <a:r>
              <a:rPr lang="en-GB" dirty="0"/>
              <a:t>The last step in that part is the Charging circuit  , so we used that 9V Adapter to charge our batteries as the following example, and between 1.5A to 2A will be enough for the output current for charging from the Battery data sheet.</a:t>
            </a:r>
          </a:p>
        </p:txBody>
      </p:sp>
      <p:pic>
        <p:nvPicPr>
          <p:cNvPr id="4" name="Picture 3">
            <a:extLst>
              <a:ext uri="{FF2B5EF4-FFF2-40B4-BE49-F238E27FC236}">
                <a16:creationId xmlns:a16="http://schemas.microsoft.com/office/drawing/2014/main" id="{F6794678-536C-59C4-4971-9D852F1B55E7}"/>
              </a:ext>
            </a:extLst>
          </p:cNvPr>
          <p:cNvPicPr>
            <a:picLocks noChangeAspect="1"/>
          </p:cNvPicPr>
          <p:nvPr/>
        </p:nvPicPr>
        <p:blipFill>
          <a:blip r:embed="rId2"/>
          <a:stretch>
            <a:fillRect/>
          </a:stretch>
        </p:blipFill>
        <p:spPr>
          <a:xfrm>
            <a:off x="9154974" y="2264307"/>
            <a:ext cx="2450588" cy="1380613"/>
          </a:xfrm>
          <a:prstGeom prst="rect">
            <a:avLst/>
          </a:prstGeom>
        </p:spPr>
      </p:pic>
      <p:pic>
        <p:nvPicPr>
          <p:cNvPr id="6" name="Picture 5">
            <a:extLst>
              <a:ext uri="{FF2B5EF4-FFF2-40B4-BE49-F238E27FC236}">
                <a16:creationId xmlns:a16="http://schemas.microsoft.com/office/drawing/2014/main" id="{84445D52-F6C4-0B8B-C4DA-E0D98992CD5C}"/>
              </a:ext>
            </a:extLst>
          </p:cNvPr>
          <p:cNvPicPr>
            <a:picLocks noChangeAspect="1"/>
          </p:cNvPicPr>
          <p:nvPr/>
        </p:nvPicPr>
        <p:blipFill>
          <a:blip r:embed="rId3"/>
          <a:stretch>
            <a:fillRect/>
          </a:stretch>
        </p:blipFill>
        <p:spPr>
          <a:xfrm>
            <a:off x="9468801" y="4423348"/>
            <a:ext cx="2243558" cy="2290957"/>
          </a:xfrm>
          <a:prstGeom prst="rect">
            <a:avLst/>
          </a:prstGeom>
        </p:spPr>
      </p:pic>
      <p:pic>
        <p:nvPicPr>
          <p:cNvPr id="5" name="Picture 4">
            <a:extLst>
              <a:ext uri="{FF2B5EF4-FFF2-40B4-BE49-F238E27FC236}">
                <a16:creationId xmlns:a16="http://schemas.microsoft.com/office/drawing/2014/main" id="{D524116E-3866-B913-B040-C1C888214BEE}"/>
              </a:ext>
            </a:extLst>
          </p:cNvPr>
          <p:cNvPicPr>
            <a:picLocks noChangeAspect="1"/>
          </p:cNvPicPr>
          <p:nvPr/>
        </p:nvPicPr>
        <p:blipFill>
          <a:blip r:embed="rId4"/>
          <a:stretch>
            <a:fillRect/>
          </a:stretch>
        </p:blipFill>
        <p:spPr>
          <a:xfrm>
            <a:off x="8543636" y="143695"/>
            <a:ext cx="3374424" cy="1912705"/>
          </a:xfrm>
          <a:prstGeom prst="rect">
            <a:avLst/>
          </a:prstGeom>
        </p:spPr>
      </p:pic>
    </p:spTree>
    <p:extLst>
      <p:ext uri="{BB962C8B-B14F-4D97-AF65-F5344CB8AC3E}">
        <p14:creationId xmlns:p14="http://schemas.microsoft.com/office/powerpoint/2010/main" val="238057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47779-F862-2D52-073F-8D2B7B6AC836}"/>
              </a:ext>
            </a:extLst>
          </p:cNvPr>
          <p:cNvSpPr txBox="1"/>
          <p:nvPr/>
        </p:nvSpPr>
        <p:spPr>
          <a:xfrm>
            <a:off x="155448" y="192024"/>
            <a:ext cx="11841480" cy="2031325"/>
          </a:xfrm>
          <a:prstGeom prst="rect">
            <a:avLst/>
          </a:prstGeom>
          <a:noFill/>
        </p:spPr>
        <p:txBody>
          <a:bodyPr wrap="square" rtlCol="0">
            <a:spAutoFit/>
          </a:bodyPr>
          <a:lstStyle/>
          <a:p>
            <a:r>
              <a:rPr lang="en-GB" dirty="0"/>
              <a:t>The Second part we will add </a:t>
            </a:r>
          </a:p>
          <a:p>
            <a:pPr marL="285750" indent="-285750">
              <a:buFont typeface="Arial" panose="020B0604020202020204" pitchFamily="34" charset="0"/>
              <a:buChar char="•"/>
            </a:pPr>
            <a:r>
              <a:rPr lang="en-GB" dirty="0"/>
              <a:t>Battery level indicator circuit</a:t>
            </a:r>
          </a:p>
          <a:p>
            <a:pPr marL="285750" indent="-285750">
              <a:buFont typeface="Arial" panose="020B0604020202020204" pitchFamily="34" charset="0"/>
              <a:buChar char="•"/>
            </a:pPr>
            <a:r>
              <a:rPr lang="en-GB" dirty="0"/>
              <a:t>Buzzer Circuit ( As speaker)</a:t>
            </a:r>
          </a:p>
          <a:p>
            <a:pPr marL="285750" indent="-285750">
              <a:buFont typeface="Arial" panose="020B0604020202020204" pitchFamily="34" charset="0"/>
              <a:buChar char="•"/>
            </a:pPr>
            <a:r>
              <a:rPr lang="en-GB" dirty="0"/>
              <a:t>Microphone Circuit</a:t>
            </a:r>
          </a:p>
          <a:p>
            <a:pPr marL="285750" indent="-285750">
              <a:buFont typeface="Arial" panose="020B0604020202020204" pitchFamily="34" charset="0"/>
              <a:buChar char="•"/>
            </a:pPr>
            <a:r>
              <a:rPr lang="en-GB" dirty="0"/>
              <a:t>Clapping microphone circuit </a:t>
            </a:r>
          </a:p>
          <a:p>
            <a:pPr marL="285750" indent="-285750">
              <a:buFont typeface="Arial" panose="020B0604020202020204" pitchFamily="34" charset="0"/>
              <a:buChar char="•"/>
            </a:pPr>
            <a:r>
              <a:rPr lang="en-GB" dirty="0"/>
              <a:t>Connecting MPU6050</a:t>
            </a:r>
          </a:p>
          <a:p>
            <a:pPr marL="285750" indent="-285750">
              <a:buFont typeface="Arial" panose="020B0604020202020204" pitchFamily="34" charset="0"/>
              <a:buChar char="•"/>
            </a:pPr>
            <a:endParaRPr lang="en-FI" dirty="0"/>
          </a:p>
        </p:txBody>
      </p:sp>
      <p:pic>
        <p:nvPicPr>
          <p:cNvPr id="4" name="Picture 3">
            <a:extLst>
              <a:ext uri="{FF2B5EF4-FFF2-40B4-BE49-F238E27FC236}">
                <a16:creationId xmlns:a16="http://schemas.microsoft.com/office/drawing/2014/main" id="{382A6963-3C5A-00B4-CA1D-865535AEC90E}"/>
              </a:ext>
            </a:extLst>
          </p:cNvPr>
          <p:cNvPicPr>
            <a:picLocks noChangeAspect="1"/>
          </p:cNvPicPr>
          <p:nvPr/>
        </p:nvPicPr>
        <p:blipFill>
          <a:blip r:embed="rId2"/>
          <a:stretch>
            <a:fillRect/>
          </a:stretch>
        </p:blipFill>
        <p:spPr>
          <a:xfrm>
            <a:off x="3500582" y="560741"/>
            <a:ext cx="8615369" cy="6024786"/>
          </a:xfrm>
          <a:prstGeom prst="rect">
            <a:avLst/>
          </a:prstGeom>
        </p:spPr>
      </p:pic>
    </p:spTree>
    <p:extLst>
      <p:ext uri="{BB962C8B-B14F-4D97-AF65-F5344CB8AC3E}">
        <p14:creationId xmlns:p14="http://schemas.microsoft.com/office/powerpoint/2010/main" val="364330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E85DB1-A793-2EBC-A647-628A7CD34881}"/>
              </a:ext>
            </a:extLst>
          </p:cNvPr>
          <p:cNvSpPr txBox="1"/>
          <p:nvPr/>
        </p:nvSpPr>
        <p:spPr>
          <a:xfrm>
            <a:off x="64655" y="110836"/>
            <a:ext cx="11998036" cy="646331"/>
          </a:xfrm>
          <a:prstGeom prst="rect">
            <a:avLst/>
          </a:prstGeom>
          <a:noFill/>
        </p:spPr>
        <p:txBody>
          <a:bodyPr wrap="square" rtlCol="0">
            <a:spAutoFit/>
          </a:bodyPr>
          <a:lstStyle/>
          <a:p>
            <a:pPr marL="285750" indent="-285750">
              <a:buFont typeface="Arial" panose="020B0604020202020204" pitchFamily="34" charset="0"/>
              <a:buChar char="•"/>
            </a:pPr>
            <a:r>
              <a:rPr lang="en-GB" dirty="0"/>
              <a:t>Battery Level Indicator </a:t>
            </a:r>
          </a:p>
          <a:p>
            <a:pPr marL="285750" indent="-285750">
              <a:buFont typeface="Arial" panose="020B0604020202020204" pitchFamily="34" charset="0"/>
              <a:buChar char="•"/>
            </a:pPr>
            <a:endParaRPr lang="en-FI" dirty="0"/>
          </a:p>
        </p:txBody>
      </p:sp>
      <p:sp>
        <p:nvSpPr>
          <p:cNvPr id="10" name="TextBox 9">
            <a:extLst>
              <a:ext uri="{FF2B5EF4-FFF2-40B4-BE49-F238E27FC236}">
                <a16:creationId xmlns:a16="http://schemas.microsoft.com/office/drawing/2014/main" id="{8FA494E2-6C9A-5DC2-4D61-78636950AC30}"/>
              </a:ext>
            </a:extLst>
          </p:cNvPr>
          <p:cNvSpPr txBox="1"/>
          <p:nvPr/>
        </p:nvSpPr>
        <p:spPr>
          <a:xfrm>
            <a:off x="193965" y="557784"/>
            <a:ext cx="8287882" cy="5355312"/>
          </a:xfrm>
          <a:prstGeom prst="rect">
            <a:avLst/>
          </a:prstGeom>
          <a:noFill/>
        </p:spPr>
        <p:txBody>
          <a:bodyPr wrap="square" rtlCol="0">
            <a:spAutoFit/>
          </a:bodyPr>
          <a:lstStyle/>
          <a:p>
            <a:r>
              <a:rPr lang="en-GB" dirty="0"/>
              <a:t>First, we add diode at the +</a:t>
            </a:r>
            <a:r>
              <a:rPr lang="en-GB" dirty="0" err="1"/>
              <a:t>ve</a:t>
            </a:r>
            <a:r>
              <a:rPr lang="en-GB" dirty="0"/>
              <a:t> terminal of the charger to protect the charger from any feedback from the battery and also the maximum output of the charger is around 9.25 V and the diode make a voltage drop around 0.7V , so we have voltage little bit lower than 9V to charge the batteries and also to be input for out battery level indicator circuit.</a:t>
            </a:r>
          </a:p>
          <a:p>
            <a:endParaRPr lang="en-GB" dirty="0"/>
          </a:p>
          <a:p>
            <a:r>
              <a:rPr lang="en-GB" dirty="0">
                <a:solidFill>
                  <a:srgbClr val="FF0000"/>
                </a:solidFill>
              </a:rPr>
              <a:t>If we assume the maximum input voltage is 9V , so we need to design the resistor divider value so the maximum voltage to be input to ESP don’t exceed 3.3V</a:t>
            </a:r>
          </a:p>
          <a:p>
            <a:endParaRPr lang="en-GB" dirty="0">
              <a:solidFill>
                <a:srgbClr val="FF0000"/>
              </a:solidFill>
            </a:endParaRPr>
          </a:p>
          <a:p>
            <a:r>
              <a:rPr lang="en-GB" dirty="0">
                <a:solidFill>
                  <a:srgbClr val="FF0000"/>
                </a:solidFill>
              </a:rPr>
              <a:t>We will set one of the resistance value and calculate the other resistance value </a:t>
            </a:r>
            <a:br>
              <a:rPr lang="en-GB" dirty="0">
                <a:solidFill>
                  <a:srgbClr val="FF0000"/>
                </a:solidFill>
              </a:rPr>
            </a:br>
            <a:r>
              <a:rPr lang="en-GB" dirty="0">
                <a:solidFill>
                  <a:srgbClr val="FF0000"/>
                </a:solidFill>
              </a:rPr>
              <a:t>If we set the first resistive to be 5Kohm. And calculate the second resistance that make the voltage input to the ESP don’t exceed 3.3 V, so we calculate the current I = 3.3/5K and the calculate the total Resistance</a:t>
            </a:r>
          </a:p>
          <a:p>
            <a:r>
              <a:rPr lang="en-GB" dirty="0">
                <a:solidFill>
                  <a:srgbClr val="FF0000"/>
                </a:solidFill>
              </a:rPr>
              <a:t>By knowing the Voltage and the current and subtract the 5K resistance to know the first resistance </a:t>
            </a:r>
          </a:p>
          <a:p>
            <a:r>
              <a:rPr lang="en-GB" dirty="0">
                <a:solidFill>
                  <a:srgbClr val="FF0000"/>
                </a:solidFill>
              </a:rPr>
              <a:t>That prevent the voltage go to ESP to exceed 3.3V</a:t>
            </a:r>
            <a:br>
              <a:rPr lang="en-GB" dirty="0">
                <a:solidFill>
                  <a:srgbClr val="FF0000"/>
                </a:solidFill>
              </a:rPr>
            </a:br>
            <a:br>
              <a:rPr lang="en-GB" dirty="0">
                <a:solidFill>
                  <a:srgbClr val="FF0000"/>
                </a:solidFill>
              </a:rPr>
            </a:br>
            <a:endParaRPr lang="en-GB" dirty="0">
              <a:solidFill>
                <a:srgbClr val="FF0000"/>
              </a:solidFill>
            </a:endParaRPr>
          </a:p>
          <a:p>
            <a:endParaRPr lang="en-FI" dirty="0"/>
          </a:p>
        </p:txBody>
      </p:sp>
      <p:pic>
        <p:nvPicPr>
          <p:cNvPr id="12" name="Picture 11">
            <a:extLst>
              <a:ext uri="{FF2B5EF4-FFF2-40B4-BE49-F238E27FC236}">
                <a16:creationId xmlns:a16="http://schemas.microsoft.com/office/drawing/2014/main" id="{D93FB91F-4E2C-17EA-1B3D-1149B15534FB}"/>
              </a:ext>
            </a:extLst>
          </p:cNvPr>
          <p:cNvPicPr>
            <a:picLocks noChangeAspect="1"/>
          </p:cNvPicPr>
          <p:nvPr/>
        </p:nvPicPr>
        <p:blipFill>
          <a:blip r:embed="rId2"/>
          <a:stretch>
            <a:fillRect/>
          </a:stretch>
        </p:blipFill>
        <p:spPr>
          <a:xfrm>
            <a:off x="9485848" y="2727589"/>
            <a:ext cx="1857634" cy="2400635"/>
          </a:xfrm>
          <a:prstGeom prst="rect">
            <a:avLst/>
          </a:prstGeom>
        </p:spPr>
      </p:pic>
      <p:pic>
        <p:nvPicPr>
          <p:cNvPr id="14" name="Picture 13">
            <a:extLst>
              <a:ext uri="{FF2B5EF4-FFF2-40B4-BE49-F238E27FC236}">
                <a16:creationId xmlns:a16="http://schemas.microsoft.com/office/drawing/2014/main" id="{FE9F1F0F-97A8-9AEA-7304-A04F9682CF52}"/>
              </a:ext>
            </a:extLst>
          </p:cNvPr>
          <p:cNvPicPr>
            <a:picLocks noChangeAspect="1"/>
          </p:cNvPicPr>
          <p:nvPr/>
        </p:nvPicPr>
        <p:blipFill>
          <a:blip r:embed="rId3"/>
          <a:stretch>
            <a:fillRect/>
          </a:stretch>
        </p:blipFill>
        <p:spPr>
          <a:xfrm>
            <a:off x="1158979" y="5461362"/>
            <a:ext cx="2037640" cy="1048058"/>
          </a:xfrm>
          <a:prstGeom prst="rect">
            <a:avLst/>
          </a:prstGeom>
        </p:spPr>
      </p:pic>
      <p:pic>
        <p:nvPicPr>
          <p:cNvPr id="16" name="Picture 15">
            <a:extLst>
              <a:ext uri="{FF2B5EF4-FFF2-40B4-BE49-F238E27FC236}">
                <a16:creationId xmlns:a16="http://schemas.microsoft.com/office/drawing/2014/main" id="{C33C889E-033D-4DAA-C3CC-47A189AE4505}"/>
              </a:ext>
            </a:extLst>
          </p:cNvPr>
          <p:cNvPicPr>
            <a:picLocks noChangeAspect="1"/>
          </p:cNvPicPr>
          <p:nvPr/>
        </p:nvPicPr>
        <p:blipFill>
          <a:blip r:embed="rId4"/>
          <a:stretch>
            <a:fillRect/>
          </a:stretch>
        </p:blipFill>
        <p:spPr>
          <a:xfrm>
            <a:off x="8638952" y="434001"/>
            <a:ext cx="3359083" cy="1886942"/>
          </a:xfrm>
          <a:prstGeom prst="rect">
            <a:avLst/>
          </a:prstGeom>
        </p:spPr>
      </p:pic>
    </p:spTree>
    <p:extLst>
      <p:ext uri="{BB962C8B-B14F-4D97-AF65-F5344CB8AC3E}">
        <p14:creationId xmlns:p14="http://schemas.microsoft.com/office/powerpoint/2010/main" val="144409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092CD-B35E-56F0-17E3-C936E52569C1}"/>
              </a:ext>
            </a:extLst>
          </p:cNvPr>
          <p:cNvSpPr txBox="1"/>
          <p:nvPr/>
        </p:nvSpPr>
        <p:spPr>
          <a:xfrm>
            <a:off x="64656" y="157018"/>
            <a:ext cx="9199418" cy="7017306"/>
          </a:xfrm>
          <a:prstGeom prst="rect">
            <a:avLst/>
          </a:prstGeom>
          <a:noFill/>
        </p:spPr>
        <p:txBody>
          <a:bodyPr wrap="square" rtlCol="0">
            <a:spAutoFit/>
          </a:bodyPr>
          <a:lstStyle/>
          <a:p>
            <a:r>
              <a:rPr lang="en-GB" dirty="0"/>
              <a:t>After that we make the circuit for the battery level indicator using 3 </a:t>
            </a:r>
            <a:r>
              <a:rPr lang="en-GB" dirty="0" err="1"/>
              <a:t>Leds</a:t>
            </a:r>
            <a:r>
              <a:rPr lang="en-GB" dirty="0"/>
              <a:t> each lead represent 20% of the battery level and add in series to each Led resistor to protect the LEDS and the input for that circuit come from the ESP as we will define in the software part. When the batteries is full charge all LEDs light in and according to the input value from Batt-signal we light On number of </a:t>
            </a:r>
            <a:r>
              <a:rPr lang="en-GB" dirty="0" err="1"/>
              <a:t>Leds</a:t>
            </a:r>
            <a:r>
              <a:rPr lang="en-GB" dirty="0"/>
              <a:t> shows the status of the battery charge.</a:t>
            </a:r>
          </a:p>
          <a:p>
            <a:endParaRPr lang="en-GB" dirty="0"/>
          </a:p>
          <a:p>
            <a:r>
              <a:rPr lang="en-GB" dirty="0">
                <a:solidFill>
                  <a:srgbClr val="FF0000"/>
                </a:solidFill>
              </a:rPr>
              <a:t>The last part in out battery level indicator is using </a:t>
            </a:r>
            <a:r>
              <a:rPr lang="en-GB" dirty="0" err="1">
                <a:solidFill>
                  <a:srgbClr val="FF0000"/>
                </a:solidFill>
              </a:rPr>
              <a:t>Op.Amp</a:t>
            </a:r>
            <a:r>
              <a:rPr lang="en-GB" dirty="0">
                <a:solidFill>
                  <a:srgbClr val="FF0000"/>
                </a:solidFill>
              </a:rPr>
              <a:t> as voltage follower to work as a filter for the signal input to the ESP and also to use </a:t>
            </a:r>
            <a:r>
              <a:rPr lang="en-GB" dirty="0" err="1">
                <a:solidFill>
                  <a:srgbClr val="FF0000"/>
                </a:solidFill>
              </a:rPr>
              <a:t>Op.Amp</a:t>
            </a:r>
            <a:r>
              <a:rPr lang="en-GB" dirty="0">
                <a:solidFill>
                  <a:srgbClr val="FF0000"/>
                </a:solidFill>
              </a:rPr>
              <a:t> as Marko’s request. </a:t>
            </a:r>
          </a:p>
          <a:p>
            <a:endParaRPr lang="en-GB" dirty="0">
              <a:solidFill>
                <a:srgbClr val="FF0000"/>
              </a:solidFill>
            </a:endParaRPr>
          </a:p>
          <a:p>
            <a:r>
              <a:rPr lang="en-GB" dirty="0">
                <a:solidFill>
                  <a:srgbClr val="FF0000"/>
                </a:solidFill>
              </a:rPr>
              <a:t>The </a:t>
            </a:r>
            <a:r>
              <a:rPr lang="en-GB" dirty="0" err="1">
                <a:solidFill>
                  <a:srgbClr val="FF0000"/>
                </a:solidFill>
              </a:rPr>
              <a:t>Op.Amp</a:t>
            </a:r>
            <a:r>
              <a:rPr lang="en-GB" dirty="0">
                <a:solidFill>
                  <a:srgbClr val="FF0000"/>
                </a:solidFill>
              </a:rPr>
              <a:t> type used ( L358 / 2 channel / Through hole to be easy in soldering) </a:t>
            </a:r>
          </a:p>
          <a:p>
            <a:r>
              <a:rPr lang="en-GB" dirty="0">
                <a:solidFill>
                  <a:srgbClr val="FF0000"/>
                </a:solidFill>
              </a:rPr>
              <a:t>I will use 1 channel here and the second channel will use it later.</a:t>
            </a:r>
          </a:p>
          <a:p>
            <a:endParaRPr lang="en-GB" dirty="0">
              <a:solidFill>
                <a:srgbClr val="FF0000"/>
              </a:solidFill>
            </a:endParaRPr>
          </a:p>
          <a:p>
            <a:r>
              <a:rPr lang="en-GB" dirty="0">
                <a:solidFill>
                  <a:srgbClr val="FF0000"/>
                </a:solidFill>
              </a:rPr>
              <a:t>As usual add capacitor at the input as a filter and at the output we use high resistance (Pull down resistance ) with a capacitor to reduce noise , increase stability and as low bass filter before input to ESP</a:t>
            </a:r>
          </a:p>
          <a:p>
            <a:endParaRPr lang="en-GB" dirty="0">
              <a:solidFill>
                <a:srgbClr val="FF0000"/>
              </a:solidFill>
            </a:endParaRPr>
          </a:p>
          <a:p>
            <a:pPr marL="285750" indent="-285750">
              <a:buFont typeface="Arial" panose="020B0604020202020204" pitchFamily="34" charset="0"/>
              <a:buChar char="•"/>
            </a:pPr>
            <a:r>
              <a:rPr lang="en-GB" dirty="0"/>
              <a:t>After doing the Battery level indicator , we can connect the MPU to our ESP32</a:t>
            </a:r>
          </a:p>
          <a:p>
            <a:r>
              <a:rPr lang="en-GB" dirty="0"/>
              <a:t>As we did before but we have another opinion that no need to use INP pin from out MPU,</a:t>
            </a:r>
          </a:p>
          <a:p>
            <a:r>
              <a:rPr lang="en-GB" dirty="0"/>
              <a:t>Because our design is simple no many tasks will be loaded on our ESP , so we need to save time consumed by ESP32 to check the position of MPU many times , and we can connect it if we want .</a:t>
            </a:r>
          </a:p>
          <a:p>
            <a:endParaRPr lang="en-GB" dirty="0">
              <a:solidFill>
                <a:srgbClr val="FF0000"/>
              </a:solidFill>
            </a:endParaRPr>
          </a:p>
          <a:p>
            <a:endParaRPr lang="en-GB" dirty="0">
              <a:solidFill>
                <a:srgbClr val="FF0000"/>
              </a:solidFill>
            </a:endParaRPr>
          </a:p>
          <a:p>
            <a:endParaRPr lang="en-GB" dirty="0">
              <a:solidFill>
                <a:srgbClr val="FF0000"/>
              </a:solidFill>
            </a:endParaRPr>
          </a:p>
          <a:p>
            <a:endParaRPr lang="en-FI" dirty="0"/>
          </a:p>
        </p:txBody>
      </p:sp>
      <p:pic>
        <p:nvPicPr>
          <p:cNvPr id="6" name="Picture 5">
            <a:extLst>
              <a:ext uri="{FF2B5EF4-FFF2-40B4-BE49-F238E27FC236}">
                <a16:creationId xmlns:a16="http://schemas.microsoft.com/office/drawing/2014/main" id="{7F458BF9-FE07-C3F5-E32D-C1AC2D67F87C}"/>
              </a:ext>
            </a:extLst>
          </p:cNvPr>
          <p:cNvPicPr>
            <a:picLocks noChangeAspect="1"/>
          </p:cNvPicPr>
          <p:nvPr/>
        </p:nvPicPr>
        <p:blipFill>
          <a:blip r:embed="rId2"/>
          <a:stretch>
            <a:fillRect/>
          </a:stretch>
        </p:blipFill>
        <p:spPr>
          <a:xfrm>
            <a:off x="10219771" y="157018"/>
            <a:ext cx="1907574" cy="2489756"/>
          </a:xfrm>
          <a:prstGeom prst="rect">
            <a:avLst/>
          </a:prstGeom>
        </p:spPr>
      </p:pic>
      <p:pic>
        <p:nvPicPr>
          <p:cNvPr id="8" name="Picture 7">
            <a:extLst>
              <a:ext uri="{FF2B5EF4-FFF2-40B4-BE49-F238E27FC236}">
                <a16:creationId xmlns:a16="http://schemas.microsoft.com/office/drawing/2014/main" id="{C2F9878C-A57F-2125-D742-F791013BA169}"/>
              </a:ext>
            </a:extLst>
          </p:cNvPr>
          <p:cNvPicPr>
            <a:picLocks noChangeAspect="1"/>
          </p:cNvPicPr>
          <p:nvPr/>
        </p:nvPicPr>
        <p:blipFill>
          <a:blip r:embed="rId3"/>
          <a:stretch>
            <a:fillRect/>
          </a:stretch>
        </p:blipFill>
        <p:spPr>
          <a:xfrm>
            <a:off x="9920744" y="2646774"/>
            <a:ext cx="1938081" cy="1963316"/>
          </a:xfrm>
          <a:prstGeom prst="rect">
            <a:avLst/>
          </a:prstGeom>
        </p:spPr>
      </p:pic>
      <p:pic>
        <p:nvPicPr>
          <p:cNvPr id="3" name="Picture 2">
            <a:extLst>
              <a:ext uri="{FF2B5EF4-FFF2-40B4-BE49-F238E27FC236}">
                <a16:creationId xmlns:a16="http://schemas.microsoft.com/office/drawing/2014/main" id="{AE772E56-D280-06AF-73EF-D0AD5B33EB03}"/>
              </a:ext>
            </a:extLst>
          </p:cNvPr>
          <p:cNvPicPr>
            <a:picLocks noChangeAspect="1"/>
          </p:cNvPicPr>
          <p:nvPr/>
        </p:nvPicPr>
        <p:blipFill>
          <a:blip r:embed="rId4"/>
          <a:stretch>
            <a:fillRect/>
          </a:stretch>
        </p:blipFill>
        <p:spPr>
          <a:xfrm>
            <a:off x="9920744" y="4991561"/>
            <a:ext cx="2091096" cy="1422548"/>
          </a:xfrm>
          <a:prstGeom prst="rect">
            <a:avLst/>
          </a:prstGeom>
        </p:spPr>
      </p:pic>
    </p:spTree>
    <p:extLst>
      <p:ext uri="{BB962C8B-B14F-4D97-AF65-F5344CB8AC3E}">
        <p14:creationId xmlns:p14="http://schemas.microsoft.com/office/powerpoint/2010/main" val="273808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703</TotalTime>
  <Words>2056</Words>
  <Application>Microsoft Office PowerPoint</Application>
  <PresentationFormat>Widescreen</PresentationFormat>
  <Paragraphs>118</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Embedded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Amer</dc:creator>
  <cp:lastModifiedBy>Mohamed Amer</cp:lastModifiedBy>
  <cp:revision>8</cp:revision>
  <dcterms:created xsi:type="dcterms:W3CDTF">2024-06-17T14:13:15Z</dcterms:created>
  <dcterms:modified xsi:type="dcterms:W3CDTF">2024-06-28T09:17:53Z</dcterms:modified>
</cp:coreProperties>
</file>